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sldIdLst>
    <p:sldId id="256" r:id="rId2"/>
    <p:sldId id="330" r:id="rId3"/>
    <p:sldId id="331" r:id="rId4"/>
    <p:sldId id="332" r:id="rId5"/>
    <p:sldId id="333" r:id="rId6"/>
    <p:sldId id="334" r:id="rId7"/>
    <p:sldId id="335" r:id="rId8"/>
    <p:sldId id="337" r:id="rId9"/>
    <p:sldId id="338" r:id="rId10"/>
    <p:sldId id="340" r:id="rId11"/>
    <p:sldId id="341" r:id="rId12"/>
    <p:sldId id="343" r:id="rId13"/>
    <p:sldId id="344" r:id="rId14"/>
    <p:sldId id="345" r:id="rId15"/>
    <p:sldId id="346" r:id="rId16"/>
    <p:sldId id="417" r:id="rId17"/>
    <p:sldId id="421" r:id="rId18"/>
    <p:sldId id="422" r:id="rId19"/>
    <p:sldId id="347" r:id="rId20"/>
    <p:sldId id="349" r:id="rId21"/>
    <p:sldId id="350" r:id="rId22"/>
    <p:sldId id="351" r:id="rId23"/>
    <p:sldId id="352" r:id="rId24"/>
    <p:sldId id="284" r:id="rId25"/>
    <p:sldId id="362" r:id="rId26"/>
    <p:sldId id="363" r:id="rId27"/>
    <p:sldId id="364" r:id="rId28"/>
    <p:sldId id="292" r:id="rId29"/>
    <p:sldId id="293" r:id="rId30"/>
    <p:sldId id="295" r:id="rId31"/>
    <p:sldId id="348" r:id="rId32"/>
    <p:sldId id="297" r:id="rId33"/>
    <p:sldId id="425" r:id="rId34"/>
    <p:sldId id="426" r:id="rId35"/>
    <p:sldId id="300" r:id="rId36"/>
    <p:sldId id="365" r:id="rId37"/>
    <p:sldId id="429" r:id="rId38"/>
    <p:sldId id="408" r:id="rId39"/>
    <p:sldId id="438" r:id="rId40"/>
    <p:sldId id="471" r:id="rId41"/>
    <p:sldId id="431" r:id="rId42"/>
    <p:sldId id="305" r:id="rId43"/>
    <p:sldId id="306" r:id="rId44"/>
    <p:sldId id="307" r:id="rId45"/>
    <p:sldId id="308" r:id="rId46"/>
    <p:sldId id="369" r:id="rId47"/>
    <p:sldId id="478" r:id="rId48"/>
    <p:sldId id="311" r:id="rId49"/>
    <p:sldId id="312" r:id="rId50"/>
    <p:sldId id="432" r:id="rId51"/>
    <p:sldId id="435" r:id="rId52"/>
    <p:sldId id="433" r:id="rId53"/>
    <p:sldId id="436" r:id="rId54"/>
    <p:sldId id="437" r:id="rId55"/>
    <p:sldId id="434" r:id="rId56"/>
    <p:sldId id="472" r:id="rId57"/>
    <p:sldId id="473" r:id="rId58"/>
    <p:sldId id="477" r:id="rId59"/>
    <p:sldId id="476" r:id="rId60"/>
    <p:sldId id="474" r:id="rId61"/>
    <p:sldId id="475" r:id="rId62"/>
    <p:sldId id="316" r:id="rId63"/>
    <p:sldId id="317" r:id="rId64"/>
    <p:sldId id="318" r:id="rId65"/>
    <p:sldId id="36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4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348" y="96"/>
      </p:cViewPr>
      <p:guideLst/>
    </p:cSldViewPr>
  </p:slideViewPr>
  <p:outlineViewPr>
    <p:cViewPr>
      <p:scale>
        <a:sx n="33" d="100"/>
        <a:sy n="33" d="100"/>
      </p:scale>
      <p:origin x="0" y="-524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D3CF4-346C-4ED5-A56A-D0EEDFF236E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00053-EFE3-4479-AA85-38FD6515C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00053-EFE3-4479-AA85-38FD6515C2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76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867F-CF44-4C17-9365-E4E4CC685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0810C-A7F6-4750-8239-4578EB0F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81DC-DED6-4ED3-80BE-98FAA24C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8894-4AC8-4944-9B52-37E6E2535B51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E0DF-79C5-48E4-8D72-7F7574DD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B367D-155A-43A1-A397-5748768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AFE53-F6C0-44F1-B557-692F0DFD57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1398"/>
            <a:ext cx="5074920" cy="54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8913F-3FDB-4415-8393-D1CC04F714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061704" cy="171025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FEB9A8B-E6E8-4019-B209-282EFE7179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84" y="5269817"/>
            <a:ext cx="1083535" cy="10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5502-6532-492C-8AF8-1C905B73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8E295-2924-47B3-B128-A5FF214BC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85DBD-3A60-4056-A1C9-052FD0A9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A75E6-7E7F-452D-8BD8-24E94209111E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C9AF-472E-4A46-AB1F-643CC32A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D97F-F75C-4495-9C18-F4465A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2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D9EF8-99F3-415A-8D08-294FEF367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EDC73-74ED-435B-B940-E493CC4FB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5CD0-3DBE-419F-82EC-F4BC3BBF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6A91-EC32-413E-A025-D7F22F6E2739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5808-C66B-42FF-A678-96C351A3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1D23-4604-4444-803B-5AF61140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og 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57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3621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8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756616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rødtekst nivå 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76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53766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–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49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84628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3238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1DB7-CDC1-496D-B74F-44E7E688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53988-2C36-43EF-B0A6-BE0274FE8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736CC-18A2-4417-A5B1-F157FE8F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B9D0-3063-471F-A804-C80C8D963030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6B724-BE57-4B3D-B8BD-B1796594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1" y="635635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5F24-EA19-460E-A989-7A894F95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5E0E4-4A8A-48A7-BEDE-64A783141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" y="92743"/>
            <a:ext cx="3986783" cy="4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9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1CCA-0D28-4DBD-822E-B79E6229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3B13D-DBA7-47F9-980C-E5BE37A08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67284-6C86-480B-AF98-6FE57613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94642-770A-4678-BE6A-7BBB4323391B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03B3D-DCBA-4F0F-A042-350406A1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2" y="6356350"/>
            <a:ext cx="7748336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5B2CD-250E-4D26-8D39-DC0FE037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1D72-6C8F-4FFF-98E2-C452A54E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DD5B-8801-40F0-BA8D-71517484E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B9A80-13BE-443A-AACE-421CE5D02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14C03-6ECD-4DB6-8F3E-1EFE2155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8D5E-43C9-4449-8FF2-16A43A08E768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2FDE4-EBB2-409F-B199-3F118892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2567" y="6356350"/>
            <a:ext cx="6937065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899AF-166E-4747-B058-45C2349B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1DE0-6933-45E8-8456-BF7C776F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CFF36-2828-4C42-9408-B2035729F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31D16-1E88-4F5D-9425-A17DCC7DB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AE265-DE89-4E2D-9CFA-E9AF5D17B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ADA5D-5C94-4C91-AC88-681CCE2E8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C9012-FF02-43CE-A9FC-E16C80F3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7C88-F805-4321-BC34-1E2DC509A7FC}" type="datetime1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ADFC5-44AB-41DE-9475-D41EC5B9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11C40-1938-4243-879B-93BFC6C1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8F13-4A05-41C7-90CE-9C9B17CD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0A429-D6A6-4752-A5AC-65A2572D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B97C-3AC8-4B55-B8A6-48D01BDF2545}" type="datetime1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7C100-8A4A-4F59-AE18-F5283725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8F35F-4011-482B-A128-8D70191F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4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963AE-DD4B-4049-BE48-2C3B3905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BCE8C-4F4B-48AF-B5C4-4DCD9B3C0480}" type="datetime1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36035-E9D1-4C31-99EF-547678E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FC318-F626-4219-9B41-E066EB4C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1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56D3-6E66-487D-9905-735947A3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43D1-4396-4040-9F5F-42B8D8D4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4B3DA-0C5F-40EA-B5B1-0ACD14833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D705A-EE5F-4F14-ABAE-71A62369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66A0-D7C1-443B-8CA4-67DC67BBDFFD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6570F-75C9-41DE-A667-8D09E219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1F36C-3E1D-44FE-B61A-68F0EE0E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A150-D856-4173-8702-4798F741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E0D2B-6F32-4CA9-8614-744B01948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D4528-CB36-4364-AF58-01D6BA2B0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F51D2-5169-42BD-A7FB-3E35071A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AF2D-E26C-4361-A8E8-72E800620CFA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379EB-0368-4D2F-8129-26E6FA88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52F39-4EF6-4BA6-8676-E641E7C9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5E894-935A-42F9-9ABD-6141DD20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3C0E-34DD-4F2A-93BB-39304F438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6F42A-6A37-4070-9BC8-10377460F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BDEB-16B0-4B0D-9234-022E486583E5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F3370-938D-40C8-BAC5-42411855B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39E8-B95D-4628-BD51-7D4951B17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5AFD-2D77-49B0-BC44-067E63268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" y="2560320"/>
            <a:ext cx="11679936" cy="1438656"/>
          </a:xfrm>
        </p:spPr>
        <p:txBody>
          <a:bodyPr>
            <a:normAutofit fontScale="90000"/>
          </a:bodyPr>
          <a:lstStyle/>
          <a:p>
            <a:r>
              <a:rPr lang="nb-NO" sz="6000" noProof="0" dirty="0">
                <a:effectLst/>
              </a:rPr>
              <a:t>Forskningsdesign: Eksperimentelle og kvasieksperimentelle. Indre validitet</a:t>
            </a:r>
            <a:endParaRPr lang="nb-NO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09D14-1075-4CCE-92AF-04C9BA4E5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7680"/>
            <a:ext cx="9144000" cy="960120"/>
          </a:xfrm>
        </p:spPr>
        <p:txBody>
          <a:bodyPr/>
          <a:lstStyle/>
          <a:p>
            <a:r>
              <a:rPr lang="nb-NO" noProof="0" dirty="0"/>
              <a:t>Astrid Marie Jorde Sandsør</a:t>
            </a:r>
          </a:p>
        </p:txBody>
      </p:sp>
    </p:spTree>
    <p:extLst>
      <p:ext uri="{BB962C8B-B14F-4D97-AF65-F5344CB8AC3E}">
        <p14:creationId xmlns:p14="http://schemas.microsoft.com/office/powerpoint/2010/main" val="330934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 err="1"/>
              <a:t>Årsaksforskning</a:t>
            </a:r>
            <a:r>
              <a:rPr lang="nb-NO" noProof="0" dirty="0"/>
              <a:t> / Effektstudier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128" y="2098448"/>
            <a:ext cx="4245864" cy="4351338"/>
          </a:xfrm>
        </p:spPr>
        <p:txBody>
          <a:bodyPr/>
          <a:lstStyle/>
          <a:p>
            <a:pPr marL="0" indent="0">
              <a:buNone/>
            </a:pPr>
            <a:r>
              <a:rPr lang="nb-NO" noProof="0" dirty="0"/>
              <a:t>Noe av det skumleste vi kan gjøre:</a:t>
            </a:r>
          </a:p>
          <a:p>
            <a:pPr marL="0" indent="0">
              <a:buNone/>
            </a:pPr>
            <a:endParaRPr lang="nb-NO" noProof="0" dirty="0"/>
          </a:p>
          <a:p>
            <a:pPr marL="0" indent="0">
              <a:buNone/>
            </a:pPr>
            <a:r>
              <a:rPr lang="nb-NO" noProof="0" dirty="0"/>
              <a:t>Å tolke årsak fra en sammenheng</a:t>
            </a:r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grpSp>
        <p:nvGrpSpPr>
          <p:cNvPr id="5" name="bilde">
            <a:extLst>
              <a:ext uri="{FF2B5EF4-FFF2-40B4-BE49-F238E27FC236}">
                <a16:creationId xmlns:a16="http://schemas.microsoft.com/office/drawing/2014/main" id="{965029F8-2C39-4034-B625-E1F1AEAD62D0}"/>
              </a:ext>
            </a:extLst>
          </p:cNvPr>
          <p:cNvGrpSpPr/>
          <p:nvPr/>
        </p:nvGrpSpPr>
        <p:grpSpPr>
          <a:xfrm rot="120000">
            <a:off x="1917607" y="1324532"/>
            <a:ext cx="3545650" cy="4900065"/>
            <a:chOff x="1" y="-2"/>
            <a:chExt cx="6273913" cy="8627028"/>
          </a:xfrm>
        </p:grpSpPr>
        <p:pic>
          <p:nvPicPr>
            <p:cNvPr id="6" name="bilde" descr="bilde">
              <a:extLst>
                <a:ext uri="{FF2B5EF4-FFF2-40B4-BE49-F238E27FC236}">
                  <a16:creationId xmlns:a16="http://schemas.microsoft.com/office/drawing/2014/main" id="{E59EEB7E-E196-4B0D-87FE-CEE28B608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" y="450098"/>
              <a:ext cx="5994513" cy="80372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bilde" descr="bilde">
              <a:extLst>
                <a:ext uri="{FF2B5EF4-FFF2-40B4-BE49-F238E27FC236}">
                  <a16:creationId xmlns:a16="http://schemas.microsoft.com/office/drawing/2014/main" id="{F5EDFA77-EACE-46E7-A352-579D79DCD2E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-2"/>
              <a:ext cx="6273913" cy="862702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9130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noProof="0" dirty="0" err="1"/>
              <a:t>Årsaksforskning</a:t>
            </a:r>
            <a:r>
              <a:rPr lang="nb-NO" noProof="0" dirty="0"/>
              <a:t> / Effektstudier</a:t>
            </a:r>
            <a:br>
              <a:rPr lang="nb-NO" noProof="0" dirty="0"/>
            </a:br>
            <a:r>
              <a:rPr lang="nb-NO" noProof="0" dirty="0"/>
              <a:t>Kausalitet: Litt historie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Hume (1738-1740): «A </a:t>
            </a:r>
            <a:r>
              <a:rPr lang="nb-NO" noProof="0" dirty="0" err="1"/>
              <a:t>Treatise</a:t>
            </a:r>
            <a:r>
              <a:rPr lang="nb-NO" noProof="0" dirty="0"/>
              <a:t> </a:t>
            </a:r>
            <a:r>
              <a:rPr lang="nb-NO" noProof="0" dirty="0" err="1"/>
              <a:t>of</a:t>
            </a:r>
            <a:r>
              <a:rPr lang="nb-NO" noProof="0" dirty="0"/>
              <a:t> Human Nature» 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noProof="0" dirty="0"/>
              <a:t>"The </a:t>
            </a:r>
            <a:r>
              <a:rPr lang="nb-NO" noProof="0" dirty="0" err="1"/>
              <a:t>cause</a:t>
            </a:r>
            <a:r>
              <a:rPr lang="nb-NO" noProof="0" dirty="0"/>
              <a:t> and </a:t>
            </a:r>
            <a:r>
              <a:rPr lang="nb-NO" noProof="0" dirty="0" err="1"/>
              <a:t>effect</a:t>
            </a:r>
            <a:r>
              <a:rPr lang="nb-NO" noProof="0" dirty="0"/>
              <a:t> must be </a:t>
            </a:r>
            <a:r>
              <a:rPr lang="nb-NO" noProof="0" dirty="0" err="1"/>
              <a:t>contiguous</a:t>
            </a:r>
            <a:r>
              <a:rPr lang="nb-NO" noProof="0" dirty="0"/>
              <a:t> in </a:t>
            </a:r>
            <a:r>
              <a:rPr lang="nb-NO" noProof="0" dirty="0" err="1"/>
              <a:t>space</a:t>
            </a:r>
            <a:r>
              <a:rPr lang="nb-NO" noProof="0" dirty="0"/>
              <a:t> and time.»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noProof="0" dirty="0"/>
              <a:t>"The </a:t>
            </a:r>
            <a:r>
              <a:rPr lang="nb-NO" noProof="0" dirty="0" err="1"/>
              <a:t>cause</a:t>
            </a:r>
            <a:r>
              <a:rPr lang="nb-NO" noProof="0" dirty="0"/>
              <a:t> must be prior to </a:t>
            </a:r>
            <a:r>
              <a:rPr lang="nb-NO" noProof="0" dirty="0" err="1"/>
              <a:t>the</a:t>
            </a:r>
            <a:r>
              <a:rPr lang="nb-NO" noProof="0" dirty="0"/>
              <a:t> </a:t>
            </a:r>
            <a:r>
              <a:rPr lang="nb-NO" noProof="0" dirty="0" err="1"/>
              <a:t>effect</a:t>
            </a:r>
            <a:r>
              <a:rPr lang="nb-NO" noProof="0" dirty="0"/>
              <a:t>.»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noProof="0" dirty="0"/>
              <a:t>"</a:t>
            </a:r>
            <a:r>
              <a:rPr lang="nb-NO" noProof="0" dirty="0" err="1"/>
              <a:t>There</a:t>
            </a:r>
            <a:r>
              <a:rPr lang="nb-NO" noProof="0" dirty="0"/>
              <a:t> must be a </a:t>
            </a:r>
            <a:r>
              <a:rPr lang="nb-NO" noProof="0" dirty="0" err="1"/>
              <a:t>constant</a:t>
            </a:r>
            <a:r>
              <a:rPr lang="nb-NO" noProof="0" dirty="0"/>
              <a:t> union </a:t>
            </a:r>
            <a:r>
              <a:rPr lang="nb-NO" noProof="0" dirty="0" err="1"/>
              <a:t>betwixt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</a:t>
            </a:r>
            <a:r>
              <a:rPr lang="nb-NO" noProof="0" dirty="0" err="1"/>
              <a:t>cause</a:t>
            </a:r>
            <a:r>
              <a:rPr lang="nb-NO" noProof="0" dirty="0"/>
              <a:t> and </a:t>
            </a:r>
            <a:r>
              <a:rPr lang="nb-NO" noProof="0" dirty="0" err="1"/>
              <a:t>effect</a:t>
            </a:r>
            <a:r>
              <a:rPr lang="nb-NO" noProof="0" dirty="0"/>
              <a:t>. 'Tis </a:t>
            </a:r>
            <a:r>
              <a:rPr lang="nb-NO" noProof="0" dirty="0" err="1"/>
              <a:t>chiefly</a:t>
            </a:r>
            <a:r>
              <a:rPr lang="nb-NO" noProof="0" dirty="0"/>
              <a:t> </a:t>
            </a:r>
            <a:r>
              <a:rPr lang="nb-NO" noProof="0" dirty="0" err="1"/>
              <a:t>this</a:t>
            </a:r>
            <a:r>
              <a:rPr lang="nb-NO" noProof="0" dirty="0"/>
              <a:t> </a:t>
            </a:r>
            <a:r>
              <a:rPr lang="nb-NO" noProof="0" dirty="0" err="1"/>
              <a:t>quality</a:t>
            </a:r>
            <a:r>
              <a:rPr lang="nb-NO" noProof="0" dirty="0"/>
              <a:t>, </a:t>
            </a:r>
            <a:r>
              <a:rPr lang="nb-NO" noProof="0" dirty="0" err="1"/>
              <a:t>that</a:t>
            </a:r>
            <a:r>
              <a:rPr lang="nb-NO" noProof="0" dirty="0"/>
              <a:t> </a:t>
            </a:r>
            <a:r>
              <a:rPr lang="nb-NO" noProof="0" dirty="0" err="1"/>
              <a:t>constitutes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</a:t>
            </a:r>
            <a:r>
              <a:rPr lang="nb-NO" noProof="0" dirty="0" err="1"/>
              <a:t>relation</a:t>
            </a:r>
            <a:r>
              <a:rPr lang="nb-NO" noProof="0" dirty="0"/>
              <a:t>.»</a:t>
            </a:r>
          </a:p>
          <a:p>
            <a:r>
              <a:rPr lang="nb-NO" noProof="0" dirty="0" err="1"/>
              <a:t>Bollen’s</a:t>
            </a:r>
            <a:r>
              <a:rPr lang="nb-NO" noProof="0" dirty="0"/>
              <a:t> (1989) </a:t>
            </a:r>
            <a:r>
              <a:rPr lang="nb-NO" noProof="0" dirty="0" err="1"/>
              <a:t>three</a:t>
            </a:r>
            <a:r>
              <a:rPr lang="nb-NO" noProof="0" dirty="0"/>
              <a:t> </a:t>
            </a:r>
            <a:r>
              <a:rPr lang="nb-NO" noProof="0" dirty="0" err="1"/>
              <a:t>components</a:t>
            </a:r>
            <a:r>
              <a:rPr lang="nb-NO" noProof="0" dirty="0"/>
              <a:t> for </a:t>
            </a:r>
            <a:r>
              <a:rPr lang="nb-NO" noProof="0" dirty="0" err="1"/>
              <a:t>causal</a:t>
            </a:r>
            <a:r>
              <a:rPr lang="nb-NO" noProof="0" dirty="0"/>
              <a:t> </a:t>
            </a:r>
            <a:r>
              <a:rPr lang="nb-NO" noProof="0" dirty="0" err="1"/>
              <a:t>relationship</a:t>
            </a:r>
            <a:r>
              <a:rPr lang="nb-NO" noProof="0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noProof="0" dirty="0" err="1"/>
              <a:t>Correlation</a:t>
            </a:r>
            <a:r>
              <a:rPr lang="nb-NO" noProof="0" dirty="0"/>
              <a:t> / Association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noProof="0" dirty="0" err="1"/>
              <a:t>Temporality</a:t>
            </a:r>
            <a:r>
              <a:rPr lang="nb-NO" noProof="0" dirty="0"/>
              <a:t> / </a:t>
            </a:r>
            <a:r>
              <a:rPr lang="nb-NO" noProof="0" dirty="0" err="1"/>
              <a:t>Direction</a:t>
            </a:r>
            <a:r>
              <a:rPr lang="nb-NO" noProof="0" dirty="0"/>
              <a:t> </a:t>
            </a:r>
            <a:r>
              <a:rPr lang="nb-NO" noProof="0" dirty="0" err="1"/>
              <a:t>of</a:t>
            </a:r>
            <a:r>
              <a:rPr lang="nb-NO" noProof="0" dirty="0"/>
              <a:t> </a:t>
            </a:r>
            <a:r>
              <a:rPr lang="nb-NO" noProof="0" dirty="0" err="1"/>
              <a:t>influence</a:t>
            </a:r>
            <a:endParaRPr lang="nb-NO" noProof="0" dirty="0"/>
          </a:p>
          <a:p>
            <a:pPr marL="971550" lvl="1" indent="-514350">
              <a:buFont typeface="+mj-lt"/>
              <a:buAutoNum type="arabicPeriod"/>
            </a:pPr>
            <a:r>
              <a:rPr lang="nb-NO" noProof="0" dirty="0" err="1"/>
              <a:t>Isolation</a:t>
            </a:r>
            <a:r>
              <a:rPr lang="nb-NO" noProof="0" dirty="0"/>
              <a:t> (holde alt annet konstant bortsett fra årsaksforholdet)</a:t>
            </a:r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64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noProof="0" dirty="0" err="1"/>
              <a:t>Årsaksforskning</a:t>
            </a:r>
            <a:r>
              <a:rPr lang="nb-NO" noProof="0" dirty="0"/>
              <a:t> / Effektstudier</a:t>
            </a:r>
            <a:br>
              <a:rPr lang="nb-NO" noProof="0" dirty="0"/>
            </a:br>
            <a:r>
              <a:rPr lang="nb-NO" noProof="0" dirty="0"/>
              <a:t>To perspektiver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nb-NO" noProof="0" dirty="0"/>
              <a:t>Rubin:</a:t>
            </a:r>
          </a:p>
          <a:p>
            <a:pPr marL="0" indent="0">
              <a:buNone/>
            </a:pPr>
            <a:endParaRPr lang="nb-NO" noProof="0" dirty="0"/>
          </a:p>
          <a:p>
            <a:r>
              <a:rPr lang="nb-NO" noProof="0" dirty="0"/>
              <a:t>Økonomi/Sosiologi/Medisin</a:t>
            </a:r>
          </a:p>
          <a:p>
            <a:r>
              <a:rPr lang="nb-NO" noProof="0" dirty="0" err="1"/>
              <a:t>Potential</a:t>
            </a:r>
            <a:r>
              <a:rPr lang="nb-NO" noProof="0" dirty="0"/>
              <a:t> </a:t>
            </a:r>
            <a:r>
              <a:rPr lang="nb-NO" noProof="0" dirty="0" err="1"/>
              <a:t>outcomes</a:t>
            </a:r>
            <a:r>
              <a:rPr lang="nb-NO" noProof="0" dirty="0"/>
              <a:t>/</a:t>
            </a:r>
            <a:r>
              <a:rPr lang="nb-NO" noProof="0" dirty="0" err="1"/>
              <a:t>counterfactuals</a:t>
            </a:r>
            <a:endParaRPr lang="nb-NO" noProof="0" dirty="0"/>
          </a:p>
          <a:p>
            <a:r>
              <a:rPr lang="nb-NO" noProof="0" dirty="0"/>
              <a:t>Formell definisjon &amp; Heuristisk</a:t>
            </a:r>
          </a:p>
          <a:p>
            <a:r>
              <a:rPr lang="nb-NO" noProof="0" dirty="0"/>
              <a:t>«hva hadde skjedd hvis»</a:t>
            </a:r>
          </a:p>
          <a:p>
            <a:endParaRPr lang="nb-NO" noProof="0" dirty="0"/>
          </a:p>
          <a:p>
            <a:pPr marL="0" indent="0">
              <a:buNone/>
            </a:pPr>
            <a:endParaRPr lang="nb-NO" noProof="0" dirty="0"/>
          </a:p>
          <a:p>
            <a:pPr marL="0" indent="0">
              <a:buNone/>
            </a:pPr>
            <a:r>
              <a:rPr lang="nb-NO" noProof="0" dirty="0"/>
              <a:t>Campbell (</a:t>
            </a:r>
            <a:r>
              <a:rPr lang="nb-NO" noProof="0" dirty="0" err="1"/>
              <a:t>Shadish</a:t>
            </a:r>
            <a:r>
              <a:rPr lang="nb-NO" noProof="0" dirty="0"/>
              <a:t>, Cook)</a:t>
            </a:r>
          </a:p>
          <a:p>
            <a:pPr marL="0" indent="0">
              <a:buNone/>
            </a:pPr>
            <a:endParaRPr lang="nb-NO" noProof="0" dirty="0"/>
          </a:p>
          <a:p>
            <a:r>
              <a:rPr lang="nb-NO" noProof="0" dirty="0"/>
              <a:t>Psykologi/Utdanning</a:t>
            </a:r>
          </a:p>
          <a:p>
            <a:r>
              <a:rPr lang="nb-NO" noProof="0" dirty="0"/>
              <a:t>Validitet (indre)</a:t>
            </a:r>
          </a:p>
          <a:p>
            <a:r>
              <a:rPr lang="nb-NO" noProof="0" dirty="0"/>
              <a:t>Trusler mot validitet</a:t>
            </a:r>
          </a:p>
          <a:p>
            <a:r>
              <a:rPr lang="nb-NO" noProof="0" dirty="0"/>
              <a:t>Design</a:t>
            </a:r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4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 err="1"/>
              <a:t>Årsaksforskning</a:t>
            </a:r>
            <a:r>
              <a:rPr lang="nb-NO" noProof="0" dirty="0"/>
              <a:t> / Effektstudier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nb-NO" noProof="0" dirty="0"/>
              <a:t>Er det kausalt?</a:t>
            </a:r>
          </a:p>
          <a:p>
            <a:pPr marL="0" indent="0">
              <a:buNone/>
            </a:pPr>
            <a:endParaRPr lang="nb-NO" noProof="0" dirty="0"/>
          </a:p>
          <a:p>
            <a:r>
              <a:rPr lang="nb-NO" noProof="0" dirty="0"/>
              <a:t>Er </a:t>
            </a:r>
            <a:r>
              <a:rPr lang="nb-NO" noProof="0" dirty="0" err="1"/>
              <a:t>X</a:t>
            </a:r>
            <a:r>
              <a:rPr lang="nb-NO" noProof="0" dirty="0"/>
              <a:t> (f.eks. tid med spesialpedagog) assosiert/korrelert med Y (bedre skoleresultater)?</a:t>
            </a:r>
          </a:p>
          <a:p>
            <a:pPr marL="0" indent="0">
              <a:buNone/>
            </a:pPr>
            <a:endParaRPr lang="nb-NO" noProof="0" dirty="0"/>
          </a:p>
          <a:p>
            <a:r>
              <a:rPr lang="nb-NO" noProof="0" dirty="0"/>
              <a:t>Endrer Y seg om vi endrer på </a:t>
            </a:r>
            <a:r>
              <a:rPr lang="nb-NO" noProof="0" dirty="0" err="1"/>
              <a:t>X</a:t>
            </a:r>
            <a:r>
              <a:rPr lang="nb-NO" noProof="0" dirty="0"/>
              <a:t>?</a:t>
            </a:r>
          </a:p>
          <a:p>
            <a:endParaRPr lang="nb-NO" noProof="0" dirty="0"/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3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 err="1"/>
              <a:t>Potential</a:t>
            </a:r>
            <a:r>
              <a:rPr lang="nb-NO" noProof="0" dirty="0"/>
              <a:t> </a:t>
            </a:r>
            <a:r>
              <a:rPr lang="nb-NO" noProof="0" dirty="0" err="1"/>
              <a:t>outcomes</a:t>
            </a:r>
            <a:endParaRPr lang="nb-NO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0808" cy="435133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nb-NO" noProof="0" dirty="0"/>
              <a:t>Rubin</a:t>
            </a:r>
          </a:p>
          <a:p>
            <a:pPr marL="514350" indent="-514350">
              <a:buFont typeface="+mj-lt"/>
              <a:buAutoNum type="arabicPeriod"/>
            </a:pPr>
            <a:r>
              <a:rPr lang="nb-NO" noProof="0" dirty="0"/>
              <a:t>Gi barn u tiltak (t), mål utfallet (Yt(u)).</a:t>
            </a:r>
          </a:p>
          <a:p>
            <a:pPr marL="514350" indent="-514350">
              <a:buFont typeface="+mj-lt"/>
              <a:buAutoNum type="arabicPeriod"/>
            </a:pPr>
            <a:r>
              <a:rPr lang="nb-NO" noProof="0" dirty="0"/>
              <a:t>Gi barn u kontroll-betingelsen (c), på samme tidspunkt og sted, mål utfallet (</a:t>
            </a:r>
            <a:r>
              <a:rPr lang="nb-NO" noProof="0" dirty="0" err="1"/>
              <a:t>Yc</a:t>
            </a:r>
            <a:r>
              <a:rPr lang="nb-NO" noProof="0" dirty="0"/>
              <a:t>(u)).</a:t>
            </a:r>
          </a:p>
          <a:p>
            <a:pPr marL="514350" indent="-514350">
              <a:buFont typeface="+mj-lt"/>
              <a:buAutoNum type="arabicPeriod"/>
            </a:pPr>
            <a:r>
              <a:rPr lang="nb-NO" noProof="0" dirty="0"/>
              <a:t>Kausal effekt =      Yt(u)-</a:t>
            </a:r>
            <a:r>
              <a:rPr lang="nb-NO" noProof="0" dirty="0" err="1"/>
              <a:t>Yc</a:t>
            </a:r>
            <a:r>
              <a:rPr lang="nb-NO" noProof="0" dirty="0"/>
              <a:t>(u)</a:t>
            </a:r>
          </a:p>
          <a:p>
            <a:pPr marL="514350" indent="-514350">
              <a:buFont typeface="+mj-lt"/>
              <a:buAutoNum type="arabicPeriod"/>
            </a:pP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Figur Figur" descr="Figur Figur">
            <a:extLst>
              <a:ext uri="{FF2B5EF4-FFF2-40B4-BE49-F238E27FC236}">
                <a16:creationId xmlns:a16="http://schemas.microsoft.com/office/drawing/2014/main" id="{B27B90C2-E1FE-44CD-BE5B-A1BDD65E4832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57211" y="1253621"/>
            <a:ext cx="1104406" cy="1480294"/>
          </a:xfrm>
          <a:prstGeom prst="rect">
            <a:avLst/>
          </a:prstGeom>
        </p:spPr>
      </p:pic>
      <p:pic>
        <p:nvPicPr>
          <p:cNvPr id="6" name="Linje Linje" descr="Linje Linje">
            <a:extLst>
              <a:ext uri="{FF2B5EF4-FFF2-40B4-BE49-F238E27FC236}">
                <a16:creationId xmlns:a16="http://schemas.microsoft.com/office/drawing/2014/main" id="{AF926677-59F3-470E-ADA5-A827ADCAA449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183414" y="2822570"/>
            <a:ext cx="691647" cy="405070"/>
          </a:xfrm>
          <a:prstGeom prst="rect">
            <a:avLst/>
          </a:prstGeom>
        </p:spPr>
      </p:pic>
      <p:sp>
        <p:nvSpPr>
          <p:cNvPr id="7" name="t">
            <a:extLst>
              <a:ext uri="{FF2B5EF4-FFF2-40B4-BE49-F238E27FC236}">
                <a16:creationId xmlns:a16="http://schemas.microsoft.com/office/drawing/2014/main" id="{F8D5B388-5D41-4D93-91A4-F3B80B490B7F}"/>
              </a:ext>
            </a:extLst>
          </p:cNvPr>
          <p:cNvSpPr txBox="1"/>
          <p:nvPr/>
        </p:nvSpPr>
        <p:spPr>
          <a:xfrm>
            <a:off x="8350378" y="3368894"/>
            <a:ext cx="24045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/>
              <a:t>t</a:t>
            </a:r>
          </a:p>
        </p:txBody>
      </p:sp>
      <p:pic>
        <p:nvPicPr>
          <p:cNvPr id="8" name="Figur Figur" descr="Figur Figur">
            <a:extLst>
              <a:ext uri="{FF2B5EF4-FFF2-40B4-BE49-F238E27FC236}">
                <a16:creationId xmlns:a16="http://schemas.microsoft.com/office/drawing/2014/main" id="{26E69718-4610-41D6-95D8-85119F5AF4BE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77035" y="4797559"/>
            <a:ext cx="1104407" cy="1480295"/>
          </a:xfrm>
          <a:prstGeom prst="rect">
            <a:avLst/>
          </a:prstGeom>
        </p:spPr>
      </p:pic>
      <p:pic>
        <p:nvPicPr>
          <p:cNvPr id="9" name="Linje Linje" descr="Linje Linje">
            <a:extLst>
              <a:ext uri="{FF2B5EF4-FFF2-40B4-BE49-F238E27FC236}">
                <a16:creationId xmlns:a16="http://schemas.microsoft.com/office/drawing/2014/main" id="{48E462DA-2708-4B81-ACDA-33A892B20B03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183414" y="4094799"/>
            <a:ext cx="691647" cy="405070"/>
          </a:xfrm>
          <a:prstGeom prst="rect">
            <a:avLst/>
          </a:prstGeom>
        </p:spPr>
      </p:pic>
      <p:pic>
        <p:nvPicPr>
          <p:cNvPr id="10" name="Figur Figur" descr="Figur Figur">
            <a:extLst>
              <a:ext uri="{FF2B5EF4-FFF2-40B4-BE49-F238E27FC236}">
                <a16:creationId xmlns:a16="http://schemas.microsoft.com/office/drawing/2014/main" id="{90C1B82F-5197-45D7-BBB9-BFABC92889D9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13680" y="1222808"/>
            <a:ext cx="1104406" cy="1480294"/>
          </a:xfrm>
          <a:prstGeom prst="rect">
            <a:avLst/>
          </a:prstGeom>
        </p:spPr>
      </p:pic>
      <p:pic>
        <p:nvPicPr>
          <p:cNvPr id="11" name="Linje Linje" descr="Linje Linje">
            <a:extLst>
              <a:ext uri="{FF2B5EF4-FFF2-40B4-BE49-F238E27FC236}">
                <a16:creationId xmlns:a16="http://schemas.microsoft.com/office/drawing/2014/main" id="{AD873F05-B242-4E46-82EF-61BA8B1396E8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0439883" y="2791757"/>
            <a:ext cx="691647" cy="405069"/>
          </a:xfrm>
          <a:prstGeom prst="rect">
            <a:avLst/>
          </a:prstGeom>
        </p:spPr>
      </p:pic>
      <p:sp>
        <p:nvSpPr>
          <p:cNvPr id="12" name="c">
            <a:extLst>
              <a:ext uri="{FF2B5EF4-FFF2-40B4-BE49-F238E27FC236}">
                <a16:creationId xmlns:a16="http://schemas.microsoft.com/office/drawing/2014/main" id="{308E17E4-BDFF-4191-8AD9-38B7480AE970}"/>
              </a:ext>
            </a:extLst>
          </p:cNvPr>
          <p:cNvSpPr txBox="1"/>
          <p:nvPr/>
        </p:nvSpPr>
        <p:spPr>
          <a:xfrm>
            <a:off x="10663036" y="3314783"/>
            <a:ext cx="27571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dirty="0"/>
              <a:t>c</a:t>
            </a:r>
          </a:p>
        </p:txBody>
      </p:sp>
      <p:pic>
        <p:nvPicPr>
          <p:cNvPr id="13" name="Figur Figur" descr="Figur Figur">
            <a:extLst>
              <a:ext uri="{FF2B5EF4-FFF2-40B4-BE49-F238E27FC236}">
                <a16:creationId xmlns:a16="http://schemas.microsoft.com/office/drawing/2014/main" id="{4AEBC916-5783-4583-8BC4-42C37251A076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233504" y="4766746"/>
            <a:ext cx="1104407" cy="1480294"/>
          </a:xfrm>
          <a:prstGeom prst="rect">
            <a:avLst/>
          </a:prstGeom>
        </p:spPr>
      </p:pic>
      <p:pic>
        <p:nvPicPr>
          <p:cNvPr id="14" name="Linje Linje" descr="Linje Linje">
            <a:extLst>
              <a:ext uri="{FF2B5EF4-FFF2-40B4-BE49-F238E27FC236}">
                <a16:creationId xmlns:a16="http://schemas.microsoft.com/office/drawing/2014/main" id="{7B9B0E4D-A94E-4473-8AE9-9C9F7E07C9E2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0439883" y="4063986"/>
            <a:ext cx="691647" cy="405069"/>
          </a:xfrm>
          <a:prstGeom prst="rect">
            <a:avLst/>
          </a:prstGeom>
        </p:spPr>
      </p:pic>
      <p:sp>
        <p:nvSpPr>
          <p:cNvPr id="15" name="u">
            <a:extLst>
              <a:ext uri="{FF2B5EF4-FFF2-40B4-BE49-F238E27FC236}">
                <a16:creationId xmlns:a16="http://schemas.microsoft.com/office/drawing/2014/main" id="{712990CC-B6EE-4081-B275-8260BE1896B8}"/>
              </a:ext>
            </a:extLst>
          </p:cNvPr>
          <p:cNvSpPr txBox="1"/>
          <p:nvPr/>
        </p:nvSpPr>
        <p:spPr>
          <a:xfrm>
            <a:off x="8954013" y="2186799"/>
            <a:ext cx="31899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/>
              <a:t>u</a:t>
            </a:r>
          </a:p>
        </p:txBody>
      </p:sp>
      <p:sp>
        <p:nvSpPr>
          <p:cNvPr id="16" name="u">
            <a:extLst>
              <a:ext uri="{FF2B5EF4-FFF2-40B4-BE49-F238E27FC236}">
                <a16:creationId xmlns:a16="http://schemas.microsoft.com/office/drawing/2014/main" id="{674CA2F0-2F1B-4BE0-8B25-7467DD25444D}"/>
              </a:ext>
            </a:extLst>
          </p:cNvPr>
          <p:cNvSpPr txBox="1"/>
          <p:nvPr/>
        </p:nvSpPr>
        <p:spPr>
          <a:xfrm>
            <a:off x="11160180" y="2186799"/>
            <a:ext cx="31899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/>
              <a:t>u</a:t>
            </a:r>
          </a:p>
        </p:txBody>
      </p:sp>
      <p:sp>
        <p:nvSpPr>
          <p:cNvPr id="17" name="Linje">
            <a:extLst>
              <a:ext uri="{FF2B5EF4-FFF2-40B4-BE49-F238E27FC236}">
                <a16:creationId xmlns:a16="http://schemas.microsoft.com/office/drawing/2014/main" id="{FBF33BE6-0390-4ABD-BBE6-15F395C40BCB}"/>
              </a:ext>
            </a:extLst>
          </p:cNvPr>
          <p:cNvSpPr/>
          <p:nvPr/>
        </p:nvSpPr>
        <p:spPr>
          <a:xfrm flipV="1">
            <a:off x="9075136" y="2618572"/>
            <a:ext cx="1262732" cy="2946392"/>
          </a:xfrm>
          <a:prstGeom prst="line">
            <a:avLst/>
          </a:prstGeom>
          <a:ln w="889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3200"/>
          </a:p>
        </p:txBody>
      </p:sp>
      <p:sp>
        <p:nvSpPr>
          <p:cNvPr id="18" name="Ytu">
            <a:extLst>
              <a:ext uri="{FF2B5EF4-FFF2-40B4-BE49-F238E27FC236}">
                <a16:creationId xmlns:a16="http://schemas.microsoft.com/office/drawing/2014/main" id="{0774E35B-67D7-47EA-A098-BCEB73AB901F}"/>
              </a:ext>
            </a:extLst>
          </p:cNvPr>
          <p:cNvSpPr txBox="1"/>
          <p:nvPr/>
        </p:nvSpPr>
        <p:spPr>
          <a:xfrm>
            <a:off x="8601556" y="6170318"/>
            <a:ext cx="89845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dirty="0" err="1"/>
              <a:t>Yt</a:t>
            </a:r>
            <a:r>
              <a:rPr lang="nb-NO" sz="3200" dirty="0"/>
              <a:t>(</a:t>
            </a:r>
            <a:r>
              <a:rPr sz="3200" dirty="0"/>
              <a:t>u</a:t>
            </a:r>
            <a:r>
              <a:rPr lang="nb-NO" sz="3200" dirty="0"/>
              <a:t>)</a:t>
            </a:r>
            <a:endParaRPr sz="3200" dirty="0"/>
          </a:p>
        </p:txBody>
      </p:sp>
      <p:sp>
        <p:nvSpPr>
          <p:cNvPr id="19" name="Ycu">
            <a:extLst>
              <a:ext uri="{FF2B5EF4-FFF2-40B4-BE49-F238E27FC236}">
                <a16:creationId xmlns:a16="http://schemas.microsoft.com/office/drawing/2014/main" id="{C4B33AB5-1D9C-4BA5-8BAD-8F997DAD671C}"/>
              </a:ext>
            </a:extLst>
          </p:cNvPr>
          <p:cNvSpPr txBox="1"/>
          <p:nvPr/>
        </p:nvSpPr>
        <p:spPr>
          <a:xfrm>
            <a:off x="10715495" y="6170318"/>
            <a:ext cx="91069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dirty="0" err="1"/>
              <a:t>Yc</a:t>
            </a:r>
            <a:r>
              <a:rPr lang="nb-NO" sz="3200" dirty="0"/>
              <a:t>(</a:t>
            </a:r>
            <a:r>
              <a:rPr sz="3200" dirty="0"/>
              <a:t>u</a:t>
            </a:r>
            <a:r>
              <a:rPr lang="nb-NO" sz="3200" dirty="0"/>
              <a:t>)</a:t>
            </a:r>
            <a:endParaRPr sz="3200" dirty="0"/>
          </a:p>
        </p:txBody>
      </p:sp>
      <p:sp>
        <p:nvSpPr>
          <p:cNvPr id="20" name="-">
            <a:extLst>
              <a:ext uri="{FF2B5EF4-FFF2-40B4-BE49-F238E27FC236}">
                <a16:creationId xmlns:a16="http://schemas.microsoft.com/office/drawing/2014/main" id="{70C0F0C3-11D7-4B8E-AC79-DE17D59C0A9E}"/>
              </a:ext>
            </a:extLst>
          </p:cNvPr>
          <p:cNvSpPr txBox="1"/>
          <p:nvPr/>
        </p:nvSpPr>
        <p:spPr>
          <a:xfrm>
            <a:off x="10100094" y="6047208"/>
            <a:ext cx="2917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4800"/>
              <a:t>-</a:t>
            </a:r>
          </a:p>
        </p:txBody>
      </p:sp>
      <p:sp>
        <p:nvSpPr>
          <p:cNvPr id="21" name="Linje">
            <a:extLst>
              <a:ext uri="{FF2B5EF4-FFF2-40B4-BE49-F238E27FC236}">
                <a16:creationId xmlns:a16="http://schemas.microsoft.com/office/drawing/2014/main" id="{951D5F8B-9052-4C21-802B-3AE8D8D3C91B}"/>
              </a:ext>
            </a:extLst>
          </p:cNvPr>
          <p:cNvSpPr/>
          <p:nvPr/>
        </p:nvSpPr>
        <p:spPr>
          <a:xfrm flipV="1">
            <a:off x="9038524" y="2688800"/>
            <a:ext cx="1262732" cy="2946392"/>
          </a:xfrm>
          <a:prstGeom prst="line">
            <a:avLst/>
          </a:prstGeom>
          <a:ln w="88900">
            <a:solidFill>
              <a:schemeClr val="tx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388804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 err="1"/>
              <a:t>Potential</a:t>
            </a:r>
            <a:r>
              <a:rPr lang="nb-NO" noProof="0" dirty="0"/>
              <a:t> </a:t>
            </a:r>
            <a:r>
              <a:rPr lang="nb-NO" noProof="0" dirty="0" err="1"/>
              <a:t>outcomes</a:t>
            </a:r>
            <a:endParaRPr lang="nb-NO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nb-NO" noProof="0" dirty="0"/>
              <a:t>«Hva hadde skjedd hvis ikke»</a:t>
            </a:r>
          </a:p>
          <a:p>
            <a:r>
              <a:rPr lang="nb-NO" noProof="0" dirty="0"/>
              <a:t>Det kontrafaktiske – det motsatte av det som faktisk skjedde</a:t>
            </a:r>
          </a:p>
          <a:p>
            <a:pPr lvl="1"/>
            <a:r>
              <a:rPr lang="nb-NO" noProof="0" dirty="0"/>
              <a:t>Det faktiske: Sveitsere spiser mye sjokolade og får mange nobelpriser</a:t>
            </a:r>
          </a:p>
          <a:p>
            <a:pPr lvl="1"/>
            <a:r>
              <a:rPr lang="nb-NO" noProof="0" dirty="0"/>
              <a:t>Det kontrafaktiske: Sveitsere spiser ikke mye sjokolade og…?</a:t>
            </a:r>
          </a:p>
          <a:p>
            <a:r>
              <a:rPr lang="nb-NO" noProof="0" dirty="0"/>
              <a:t>Tankemodell: Hva vi mener med årsak</a:t>
            </a:r>
          </a:p>
          <a:p>
            <a:r>
              <a:rPr lang="nb-NO" noProof="0" dirty="0"/>
              <a:t>Spør alltid: Hva hadde skjedd hvis «årsaken» ikke hadde vært der</a:t>
            </a:r>
          </a:p>
          <a:p>
            <a:endParaRPr lang="nb-NO" noProof="0" dirty="0"/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8081" y="631190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8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37" y="1118760"/>
            <a:ext cx="4320000" cy="2681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852936"/>
            <a:ext cx="4320000" cy="3263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23592" y="422108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effekten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testresultater</a:t>
            </a:r>
            <a:r>
              <a:rPr lang="en-US" dirty="0"/>
              <a:t> av at </a:t>
            </a:r>
            <a:r>
              <a:rPr lang="en-US" dirty="0" err="1"/>
              <a:t>elever</a:t>
            </a:r>
            <a:r>
              <a:rPr lang="en-US" dirty="0"/>
              <a:t> </a:t>
            </a:r>
            <a:r>
              <a:rPr lang="en-US" dirty="0" err="1"/>
              <a:t>plasseres</a:t>
            </a:r>
            <a:r>
              <a:rPr lang="en-US" dirty="0"/>
              <a:t> i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1977" y="1405224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Fører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mindre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klasser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bedre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testresultater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ittel 1">
            <a:extLst>
              <a:ext uri="{FF2B5EF4-FFF2-40B4-BE49-F238E27FC236}">
                <a16:creationId xmlns:a16="http://schemas.microsoft.com/office/drawing/2014/main" id="{AE65E7BB-95D0-4000-9066-10C08995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907037"/>
            <a:ext cx="10319655" cy="369332"/>
          </a:xfrm>
        </p:spPr>
        <p:txBody>
          <a:bodyPr>
            <a:normAutofit fontScale="90000"/>
          </a:bodyPr>
          <a:lstStyle/>
          <a:p>
            <a:r>
              <a:rPr lang="nb-NO" noProof="0" dirty="0"/>
              <a:t>Det perfekte eksperiment</a:t>
            </a:r>
            <a:br>
              <a:rPr lang="nb-NO" noProof="0" dirty="0"/>
            </a:br>
            <a:endParaRPr lang="nb-NO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5D074-A41D-4902-B5DF-F8FBA8A3BCFD}"/>
              </a:ext>
            </a:extLst>
          </p:cNvPr>
          <p:cNvSpPr txBox="1"/>
          <p:nvPr/>
        </p:nvSpPr>
        <p:spPr>
          <a:xfrm>
            <a:off x="3940015" y="3765542"/>
            <a:ext cx="2433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Bradford Timeline, Flickr; nifu.no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90AA6-C589-44D7-AD0F-9903755F1F40}"/>
              </a:ext>
            </a:extLst>
          </p:cNvPr>
          <p:cNvSpPr txBox="1"/>
          <p:nvPr/>
        </p:nvSpPr>
        <p:spPr>
          <a:xfrm>
            <a:off x="8133987" y="6135075"/>
            <a:ext cx="2433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Boston Public Library , Flickr; nifu.no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ADFF1-7830-4113-A7CC-BCF8B4EA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497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37" y="1118760"/>
            <a:ext cx="4320000" cy="2681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852936"/>
            <a:ext cx="4320000" cy="3263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1" t="3688" r="23520" b="33620"/>
          <a:stretch/>
        </p:blipFill>
        <p:spPr>
          <a:xfrm flipH="1">
            <a:off x="4424832" y="1844825"/>
            <a:ext cx="319590" cy="417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1" t="3688" r="23520" b="33620"/>
          <a:stretch/>
        </p:blipFill>
        <p:spPr>
          <a:xfrm flipH="1">
            <a:off x="8760296" y="4365105"/>
            <a:ext cx="319590" cy="417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33987" y="6135075"/>
            <a:ext cx="2433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Boston Public Library , Flickr; nifu.no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40015" y="3765542"/>
            <a:ext cx="2433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Bradford Timeline, Flickr; nifu.no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2310B-F506-420C-BD56-9D5FE8F6B1D3}"/>
              </a:ext>
            </a:extLst>
          </p:cNvPr>
          <p:cNvSpPr txBox="1"/>
          <p:nvPr/>
        </p:nvSpPr>
        <p:spPr>
          <a:xfrm>
            <a:off x="6201977" y="1405224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Fører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mindre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klasser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bedre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testresultater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14998-4BBB-416E-8518-08AEB3CB839C}"/>
              </a:ext>
            </a:extLst>
          </p:cNvPr>
          <p:cNvSpPr txBox="1"/>
          <p:nvPr/>
        </p:nvSpPr>
        <p:spPr>
          <a:xfrm>
            <a:off x="2423592" y="422108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effekten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testresultater</a:t>
            </a:r>
            <a:r>
              <a:rPr lang="en-US" dirty="0"/>
              <a:t> av at </a:t>
            </a:r>
            <a:r>
              <a:rPr lang="en-US" dirty="0" err="1"/>
              <a:t>elever</a:t>
            </a:r>
            <a:r>
              <a:rPr lang="en-US" dirty="0"/>
              <a:t> </a:t>
            </a:r>
            <a:r>
              <a:rPr lang="en-US" dirty="0" err="1"/>
              <a:t>plasseres</a:t>
            </a:r>
            <a:r>
              <a:rPr lang="en-US" dirty="0"/>
              <a:t> i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 dirty="0"/>
              <a:t>?</a:t>
            </a:r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CE8473D-F591-4B2E-A56C-E3DFD375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907037"/>
            <a:ext cx="10319655" cy="369332"/>
          </a:xfrm>
        </p:spPr>
        <p:txBody>
          <a:bodyPr>
            <a:normAutofit fontScale="90000"/>
          </a:bodyPr>
          <a:lstStyle/>
          <a:p>
            <a:r>
              <a:rPr lang="nb-NO" noProof="0" dirty="0"/>
              <a:t>Det perfekte eksperiment</a:t>
            </a:r>
            <a:br>
              <a:rPr lang="nb-NO" noProof="0" dirty="0"/>
            </a:br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9F0623-3AA8-4921-805F-A8C27AD6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4840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37" y="1118760"/>
            <a:ext cx="4320000" cy="2681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852936"/>
            <a:ext cx="4320000" cy="3263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1" t="3688" r="23520" b="33620"/>
          <a:stretch/>
        </p:blipFill>
        <p:spPr>
          <a:xfrm flipH="1">
            <a:off x="4424832" y="1844825"/>
            <a:ext cx="319590" cy="417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1" t="3688" r="23520" b="33620"/>
          <a:stretch/>
        </p:blipFill>
        <p:spPr>
          <a:xfrm flipH="1">
            <a:off x="8760296" y="4365105"/>
            <a:ext cx="319590" cy="417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3125" y="4340862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aldri</a:t>
            </a:r>
            <a:r>
              <a:rPr lang="en-US" dirty="0"/>
              <a:t> observer </a:t>
            </a:r>
            <a:r>
              <a:rPr lang="en-US" dirty="0" err="1"/>
              <a:t>samme</a:t>
            </a:r>
            <a:r>
              <a:rPr lang="en-US" dirty="0"/>
              <a:t> person </a:t>
            </a:r>
            <a:r>
              <a:rPr lang="en-US" dirty="0" err="1"/>
              <a:t>samtidig</a:t>
            </a:r>
            <a:r>
              <a:rPr lang="en-US" dirty="0"/>
              <a:t> i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små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store </a:t>
            </a:r>
            <a:r>
              <a:rPr lang="en-US" dirty="0" err="1"/>
              <a:t>klasser</a:t>
            </a:r>
            <a:r>
              <a:rPr lang="en-US" dirty="0"/>
              <a:t>: 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aldri</a:t>
            </a:r>
            <a:r>
              <a:rPr lang="en-US" dirty="0"/>
              <a:t> </a:t>
            </a:r>
            <a:r>
              <a:rPr lang="en-US" dirty="0" err="1"/>
              <a:t>observere</a:t>
            </a:r>
            <a:r>
              <a:rPr lang="en-US" dirty="0"/>
              <a:t> det </a:t>
            </a:r>
            <a:r>
              <a:rPr lang="en-US" dirty="0" err="1"/>
              <a:t>kontrafaktiske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33987" y="6135075"/>
            <a:ext cx="2433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Boston Public Library , Flickr; nifu.no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0015" y="3765542"/>
            <a:ext cx="2433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Bradford Timeline, Flickr; nifu.no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D5854-CD45-4B00-B262-E55812326132}"/>
              </a:ext>
            </a:extLst>
          </p:cNvPr>
          <p:cNvSpPr txBox="1"/>
          <p:nvPr/>
        </p:nvSpPr>
        <p:spPr>
          <a:xfrm>
            <a:off x="6201977" y="1405224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Fører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mindre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klasser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bedre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testresultater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41EF82F1-5B4D-4371-9C5C-34930DF1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907037"/>
            <a:ext cx="10319655" cy="369332"/>
          </a:xfrm>
        </p:spPr>
        <p:txBody>
          <a:bodyPr>
            <a:normAutofit fontScale="90000"/>
          </a:bodyPr>
          <a:lstStyle/>
          <a:p>
            <a:r>
              <a:rPr lang="nb-NO" noProof="0" dirty="0"/>
              <a:t>Det perfekte eksperiment</a:t>
            </a:r>
            <a:br>
              <a:rPr lang="nb-NO" noProof="0" dirty="0"/>
            </a:br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FE3A54-E7EA-4815-B21C-A8EB4A10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3414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 err="1"/>
              <a:t>Potential</a:t>
            </a:r>
            <a:r>
              <a:rPr lang="nb-NO" noProof="0" dirty="0"/>
              <a:t> </a:t>
            </a:r>
            <a:r>
              <a:rPr lang="nb-NO" noProof="0" dirty="0" err="1"/>
              <a:t>outcomes</a:t>
            </a:r>
            <a:endParaRPr lang="nb-NO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nb-NO" noProof="0" dirty="0"/>
              <a:t>En </a:t>
            </a:r>
            <a:r>
              <a:rPr lang="nb-NO" noProof="0" dirty="0" err="1"/>
              <a:t>kasual</a:t>
            </a:r>
            <a:r>
              <a:rPr lang="nb-NO" noProof="0" dirty="0"/>
              <a:t> slutning er som en simulert tidsmaskin</a:t>
            </a:r>
          </a:p>
          <a:p>
            <a:pPr marL="0" indent="0">
              <a:buNone/>
            </a:pPr>
            <a:endParaRPr lang="nb-NO" noProof="0" dirty="0"/>
          </a:p>
          <a:p>
            <a:pPr marL="0" indent="0">
              <a:buNone/>
            </a:pPr>
            <a:r>
              <a:rPr lang="nb-NO" noProof="0" dirty="0"/>
              <a:t>Kausalitet kan oppnås med: eksperiment, </a:t>
            </a:r>
            <a:r>
              <a:rPr lang="nb-NO" noProof="0" dirty="0" err="1"/>
              <a:t>kvasi</a:t>
            </a:r>
            <a:r>
              <a:rPr lang="nb-NO" noProof="0" dirty="0"/>
              <a:t>-eksperiment, statistisk kontroll</a:t>
            </a:r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8081" y="631190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FE457FF8-49E9-42D6-A3E4-BD2DCD9D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41" y="1991771"/>
            <a:ext cx="4682059" cy="2338385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226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I dag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Beskrivende forskning </a:t>
            </a:r>
            <a:r>
              <a:rPr lang="nb-NO" noProof="0" dirty="0" err="1"/>
              <a:t>vs</a:t>
            </a:r>
            <a:r>
              <a:rPr lang="nb-NO" noProof="0" dirty="0"/>
              <a:t> </a:t>
            </a:r>
            <a:r>
              <a:rPr lang="nb-NO" noProof="0" dirty="0" err="1"/>
              <a:t>årsaksforskning</a:t>
            </a:r>
            <a:endParaRPr lang="nb-NO" noProof="0" dirty="0"/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 err="1"/>
              <a:t>Årsaksforskning</a:t>
            </a:r>
            <a:r>
              <a:rPr lang="nb-NO" noProof="0" dirty="0"/>
              <a:t> (Effektstudier)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Potensielle utfall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Indre validitet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Gode design for effektstudier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Eksperimenter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Kvasieksperimenter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B9B3C-A81B-4EB0-9BB2-811493A7A58E}"/>
              </a:ext>
            </a:extLst>
          </p:cNvPr>
          <p:cNvSpPr txBox="1">
            <a:spLocks/>
          </p:cNvSpPr>
          <p:nvPr/>
        </p:nvSpPr>
        <p:spPr>
          <a:xfrm>
            <a:off x="7325774" y="4386957"/>
            <a:ext cx="3822754" cy="8756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Slides fra SPED 4010, (Zachrisson, 2020)</a:t>
            </a:r>
          </a:p>
        </p:txBody>
      </p:sp>
    </p:spTree>
    <p:extLst>
      <p:ext uri="{BB962C8B-B14F-4D97-AF65-F5344CB8AC3E}">
        <p14:creationId xmlns:p14="http://schemas.microsoft.com/office/powerpoint/2010/main" val="29794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Validitet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57944" cy="4351338"/>
          </a:xfrm>
        </p:spPr>
        <p:txBody>
          <a:bodyPr numCol="1">
            <a:normAutofit/>
          </a:bodyPr>
          <a:lstStyle/>
          <a:p>
            <a:r>
              <a:rPr lang="nb-NO" noProof="0" dirty="0"/>
              <a:t>«</a:t>
            </a:r>
            <a:r>
              <a:rPr lang="nb-NO" noProof="0" dirty="0" err="1"/>
              <a:t>Validity</a:t>
            </a:r>
            <a:r>
              <a:rPr lang="nb-NO" noProof="0" dirty="0"/>
              <a:t> </a:t>
            </a:r>
            <a:r>
              <a:rPr lang="nb-NO" noProof="0" dirty="0" err="1"/>
              <a:t>refers</a:t>
            </a:r>
            <a:r>
              <a:rPr lang="nb-NO" noProof="0" dirty="0"/>
              <a:t> to </a:t>
            </a:r>
            <a:r>
              <a:rPr lang="nb-NO" noProof="0" dirty="0" err="1"/>
              <a:t>the</a:t>
            </a:r>
            <a:r>
              <a:rPr lang="nb-NO" noProof="0" dirty="0"/>
              <a:t> </a:t>
            </a:r>
            <a:r>
              <a:rPr lang="nb-NO" noProof="0" dirty="0" err="1"/>
              <a:t>approximate</a:t>
            </a:r>
            <a:r>
              <a:rPr lang="nb-NO" noProof="0" dirty="0"/>
              <a:t> </a:t>
            </a:r>
            <a:r>
              <a:rPr lang="nb-NO" noProof="0" dirty="0" err="1"/>
              <a:t>truth</a:t>
            </a:r>
            <a:r>
              <a:rPr lang="nb-NO" noProof="0" dirty="0"/>
              <a:t> </a:t>
            </a:r>
            <a:r>
              <a:rPr lang="nb-NO" noProof="0" dirty="0" err="1"/>
              <a:t>of</a:t>
            </a:r>
            <a:r>
              <a:rPr lang="nb-NO" noProof="0" dirty="0"/>
              <a:t> an </a:t>
            </a:r>
            <a:r>
              <a:rPr lang="nb-NO" noProof="0" dirty="0" err="1"/>
              <a:t>inference</a:t>
            </a:r>
            <a:r>
              <a:rPr lang="nb-NO" noProof="0" dirty="0"/>
              <a:t>» (</a:t>
            </a:r>
            <a:r>
              <a:rPr lang="nb-NO" noProof="0" dirty="0" err="1"/>
              <a:t>Shadish</a:t>
            </a:r>
            <a:r>
              <a:rPr lang="nb-NO" noProof="0" dirty="0"/>
              <a:t> et al)</a:t>
            </a:r>
          </a:p>
          <a:p>
            <a:pPr marL="0" indent="0">
              <a:buNone/>
            </a:pPr>
            <a:r>
              <a:rPr lang="nb-NO" noProof="0" dirty="0"/>
              <a:t>	Den omtrentlige sannheten ved en slutning (konklusjon)</a:t>
            </a:r>
          </a:p>
          <a:p>
            <a:r>
              <a:rPr lang="nb-NO" noProof="0" dirty="0"/>
              <a:t>Tror vi at det denne studien viser er sant?</a:t>
            </a:r>
          </a:p>
          <a:p>
            <a:pPr marL="0" indent="0">
              <a:buNone/>
            </a:pPr>
            <a:r>
              <a:rPr lang="nb-NO" noProof="0" dirty="0"/>
              <a:t>	Tror vi at man blir smartere av å spise mer sjokolade?</a:t>
            </a:r>
          </a:p>
          <a:p>
            <a:endParaRPr lang="nb-NO" noProof="0" dirty="0"/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8081" y="631190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0E45DCF7-24AD-4D10-8629-209D4EDD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436">
            <a:off x="9619142" y="3197216"/>
            <a:ext cx="2265456" cy="3064433"/>
          </a:xfrm>
          <a:prstGeom prst="rect">
            <a:avLst/>
          </a:prstGeom>
          <a:ln w="889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621A3-A164-417F-B7AB-D6F2B9B3B05C}"/>
              </a:ext>
            </a:extLst>
          </p:cNvPr>
          <p:cNvSpPr txBox="1"/>
          <p:nvPr/>
        </p:nvSpPr>
        <p:spPr>
          <a:xfrm>
            <a:off x="9439585" y="2236678"/>
            <a:ext cx="2798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Shadish</a:t>
            </a:r>
            <a:r>
              <a:rPr lang="en-US" dirty="0"/>
              <a:t>, Cook, &amp; </a:t>
            </a:r>
            <a:r>
              <a:rPr lang="en-US" dirty="0" err="1"/>
              <a:t>Campell</a:t>
            </a:r>
            <a:endParaRPr lang="en-US" dirty="0"/>
          </a:p>
          <a:p>
            <a:pPr lvl="1"/>
            <a:r>
              <a:rPr lang="en-US" dirty="0"/>
              <a:t>System av </a:t>
            </a:r>
            <a:r>
              <a:rPr lang="en-US" dirty="0" err="1"/>
              <a:t>validitet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93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Validitet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nb-NO" noProof="0" dirty="0"/>
              <a:t>Hovedtyper validitet:</a:t>
            </a:r>
          </a:p>
          <a:p>
            <a:r>
              <a:rPr lang="nb-NO" noProof="0" dirty="0"/>
              <a:t>Indre validitet: Årsak</a:t>
            </a:r>
          </a:p>
          <a:p>
            <a:r>
              <a:rPr lang="nb-NO" noProof="0" dirty="0"/>
              <a:t>Statistisk validitet: Er statistikken god?</a:t>
            </a:r>
          </a:p>
          <a:p>
            <a:r>
              <a:rPr lang="nb-NO" noProof="0" dirty="0"/>
              <a:t>Begrepsvaliditet: Måler vi det vi tror vi måler på en god måte?</a:t>
            </a:r>
          </a:p>
          <a:p>
            <a:r>
              <a:rPr lang="nb-NO" noProof="0" dirty="0"/>
              <a:t>Ytre validitet: Generalisering</a:t>
            </a:r>
          </a:p>
          <a:p>
            <a:endParaRPr lang="nb-NO" noProof="0" dirty="0"/>
          </a:p>
          <a:p>
            <a:pPr marL="0" indent="0">
              <a:buNone/>
            </a:pPr>
            <a:r>
              <a:rPr lang="nb-NO" noProof="0" dirty="0"/>
              <a:t>Trusler mot valide slutninger:</a:t>
            </a:r>
          </a:p>
          <a:p>
            <a:r>
              <a:rPr lang="nb-NO" noProof="0" dirty="0"/>
              <a:t>Mulige (</a:t>
            </a:r>
            <a:r>
              <a:rPr lang="nb-NO" noProof="0" dirty="0" err="1"/>
              <a:t>possible</a:t>
            </a:r>
            <a:r>
              <a:rPr lang="nb-NO" noProof="0" dirty="0"/>
              <a:t>) grunner til feilslutning</a:t>
            </a:r>
          </a:p>
          <a:p>
            <a:r>
              <a:rPr lang="nb-NO" noProof="0" dirty="0"/>
              <a:t>Sannsynlige (probable) grunner til feilslutning</a:t>
            </a:r>
          </a:p>
          <a:p>
            <a:endParaRPr lang="nb-NO" noProof="0" dirty="0"/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8081" y="631190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54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Indre validitet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nb-NO" noProof="0" dirty="0"/>
              <a:t>Viser studien et årsaksforhold?</a:t>
            </a:r>
          </a:p>
          <a:p>
            <a:pPr lvl="1"/>
            <a:r>
              <a:rPr lang="nb-NO" noProof="0" dirty="0"/>
              <a:t>Er sjokolade årsaken til Nobelpriser?</a:t>
            </a:r>
          </a:p>
          <a:p>
            <a:r>
              <a:rPr lang="nb-NO" noProof="0" dirty="0"/>
              <a:t>Trusler: Er det alternative, plausible, forklaringer?</a:t>
            </a:r>
          </a:p>
          <a:p>
            <a:pPr lvl="1"/>
            <a:r>
              <a:rPr lang="nb-NO" noProof="0" dirty="0"/>
              <a:t>NB! Ikke alle trusler er plausible i alle studier</a:t>
            </a:r>
          </a:p>
          <a:p>
            <a:r>
              <a:rPr lang="nb-NO" noProof="0" dirty="0"/>
              <a:t>Tenke gjennom ved design av en studie:</a:t>
            </a:r>
          </a:p>
          <a:p>
            <a:pPr lvl="1"/>
            <a:r>
              <a:rPr lang="nb-NO" noProof="0" dirty="0"/>
              <a:t>Hvordan kan vi gardere oss mot alternative forklaringer?</a:t>
            </a:r>
          </a:p>
          <a:p>
            <a:endParaRPr lang="nb-NO" noProof="0" dirty="0"/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8081" y="631190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91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Trusler mot indre validitet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nb-NO" noProof="0" dirty="0"/>
              <a:t>Ikke-observert konfundering</a:t>
            </a:r>
          </a:p>
          <a:p>
            <a:r>
              <a:rPr lang="nb-NO" noProof="0" dirty="0"/>
              <a:t>Retning</a:t>
            </a:r>
          </a:p>
          <a:p>
            <a:r>
              <a:rPr lang="nb-NO" noProof="0" dirty="0"/>
              <a:t>Historie</a:t>
            </a:r>
          </a:p>
          <a:p>
            <a:r>
              <a:rPr lang="nb-NO" noProof="0" dirty="0"/>
              <a:t>Modning</a:t>
            </a:r>
          </a:p>
          <a:p>
            <a:r>
              <a:rPr lang="nb-NO" noProof="0" dirty="0"/>
              <a:t>Seleksjon</a:t>
            </a:r>
          </a:p>
          <a:p>
            <a:pPr marL="0" indent="0">
              <a:buNone/>
            </a:pPr>
            <a:endParaRPr lang="nb-NO" noProof="0" dirty="0"/>
          </a:p>
          <a:p>
            <a:pPr marL="0" indent="0">
              <a:buNone/>
            </a:pPr>
            <a:endParaRPr lang="nb-NO" noProof="0" dirty="0"/>
          </a:p>
          <a:p>
            <a:endParaRPr lang="nb-NO" noProof="0" dirty="0"/>
          </a:p>
          <a:p>
            <a:r>
              <a:rPr lang="nb-NO" noProof="0" dirty="0"/>
              <a:t>Testing</a:t>
            </a:r>
          </a:p>
          <a:p>
            <a:r>
              <a:rPr lang="nb-NO" noProof="0" dirty="0"/>
              <a:t>Frafall</a:t>
            </a:r>
          </a:p>
          <a:p>
            <a:r>
              <a:rPr lang="nb-NO" noProof="0" dirty="0"/>
              <a:t>Instrumentering</a:t>
            </a:r>
          </a:p>
          <a:p>
            <a:r>
              <a:rPr lang="nb-NO" noProof="0" dirty="0"/>
              <a:t>Regresjon mot gjennomsnittet</a:t>
            </a:r>
          </a:p>
          <a:p>
            <a:r>
              <a:rPr lang="nb-NO" noProof="0" dirty="0"/>
              <a:t>Atypisk kontrollgruppe</a:t>
            </a:r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8081" y="631190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7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kke-observert konfund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/>
              <a:t>Trusler mot indre validitet</a:t>
            </a:r>
          </a:p>
        </p:txBody>
      </p:sp>
      <p:sp>
        <p:nvSpPr>
          <p:cNvPr id="313" name="Ved statistisk kontrol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noProof="0" dirty="0"/>
              <a:t>Ikke-observert konfundering:</a:t>
            </a:r>
          </a:p>
          <a:p>
            <a:r>
              <a:rPr lang="nb-NO" noProof="0" dirty="0"/>
              <a:t>Ved statistisk kontroll</a:t>
            </a:r>
          </a:p>
          <a:p>
            <a:pPr lvl="1"/>
            <a:r>
              <a:rPr lang="nb-NO" noProof="0" dirty="0"/>
              <a:t>Er alle plausible alternativer inkludert i modellen</a:t>
            </a:r>
          </a:p>
          <a:p>
            <a:r>
              <a:rPr lang="nb-NO" noProof="0" dirty="0"/>
              <a:t>Ved design-basert slutning </a:t>
            </a:r>
          </a:p>
          <a:p>
            <a:pPr lvl="1"/>
            <a:r>
              <a:rPr lang="nb-NO" noProof="0" dirty="0"/>
              <a:t>Er alternative forklaringer ekskludert gjennom designet?</a:t>
            </a:r>
          </a:p>
          <a:p>
            <a:pPr lvl="1"/>
            <a:endParaRPr lang="nb-NO" noProof="0" dirty="0"/>
          </a:p>
          <a:p>
            <a:pPr marL="0" indent="0">
              <a:buNone/>
            </a:pPr>
            <a:r>
              <a:rPr lang="nb-NO" noProof="0" dirty="0"/>
              <a:t>Retning:</a:t>
            </a:r>
          </a:p>
          <a:p>
            <a:r>
              <a:rPr lang="nb-NO" noProof="0" dirty="0"/>
              <a:t>Er uavhengig variabel (</a:t>
            </a:r>
            <a:r>
              <a:rPr lang="nb-NO" noProof="0" dirty="0" err="1"/>
              <a:t>X</a:t>
            </a:r>
            <a:r>
              <a:rPr lang="nb-NO" noProof="0" dirty="0"/>
              <a:t>) årsak til avhengig variabel (Y), eller motsatt?</a:t>
            </a:r>
          </a:p>
          <a:p>
            <a:pPr lvl="1"/>
            <a:r>
              <a:rPr lang="nb-NO" noProof="0" dirty="0"/>
              <a:t>(er sjokolade årsak til nobelpriser, eller nobelpriser årsak til sjokolade?)</a:t>
            </a:r>
          </a:p>
          <a:p>
            <a:r>
              <a:rPr lang="nb-NO" noProof="0" dirty="0"/>
              <a:t>Tiltak: Sikre at </a:t>
            </a:r>
            <a:r>
              <a:rPr lang="nb-NO" noProof="0" dirty="0" err="1"/>
              <a:t>X</a:t>
            </a:r>
            <a:r>
              <a:rPr lang="nb-NO" noProof="0" dirty="0"/>
              <a:t> kommer før Y (ikke bare er målt før)</a:t>
            </a:r>
          </a:p>
          <a:p>
            <a:pPr marL="0" indent="0">
              <a:buNone/>
            </a:pPr>
            <a:endParaRPr lang="nb-NO" noProof="0" dirty="0"/>
          </a:p>
          <a:p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F7079-B937-45AB-BF70-140B09C5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kke-observert konfund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/>
              <a:t>Trusler mot indre validitet</a:t>
            </a:r>
          </a:p>
        </p:txBody>
      </p:sp>
      <p:sp>
        <p:nvSpPr>
          <p:cNvPr id="313" name="Ved statistisk kontrol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noProof="0" dirty="0"/>
              <a:t>Historie:</a:t>
            </a:r>
          </a:p>
          <a:p>
            <a:r>
              <a:rPr lang="nb-NO" noProof="0" dirty="0"/>
              <a:t>Er det hendelser som oppstår uavhengig av </a:t>
            </a:r>
            <a:r>
              <a:rPr lang="nb-NO" noProof="0" dirty="0" err="1"/>
              <a:t>X</a:t>
            </a:r>
            <a:r>
              <a:rPr lang="nb-NO" noProof="0" dirty="0"/>
              <a:t>, og som forklarer Y</a:t>
            </a:r>
          </a:p>
          <a:p>
            <a:pPr lvl="1"/>
            <a:r>
              <a:rPr lang="nb-NO" noProof="0" dirty="0"/>
              <a:t>eks. Vi sammenligner to grupper før og etter en reform eller endring i kultur </a:t>
            </a:r>
          </a:p>
          <a:p>
            <a:r>
              <a:rPr lang="nb-NO" noProof="0" dirty="0"/>
              <a:t>Tiltak: Sikre at vi vet at gruppene kommer fra samme tid/sted</a:t>
            </a:r>
          </a:p>
          <a:p>
            <a:endParaRPr lang="nb-NO" noProof="0" dirty="0"/>
          </a:p>
          <a:p>
            <a:pPr marL="0" indent="0">
              <a:buNone/>
            </a:pPr>
            <a:r>
              <a:rPr lang="nb-NO" noProof="0" dirty="0"/>
              <a:t>Modning:</a:t>
            </a:r>
          </a:p>
          <a:p>
            <a:r>
              <a:rPr lang="nb-NO" noProof="0" dirty="0"/>
              <a:t>Endringer som skyldes naturlig vekst/modning/endring</a:t>
            </a:r>
          </a:p>
          <a:p>
            <a:pPr lvl="1"/>
            <a:r>
              <a:rPr lang="nb-NO" noProof="0" dirty="0"/>
              <a:t>eks. Endrer grupper seg ulikt (språk hos 3-4 vs. 5-6-åringer)</a:t>
            </a:r>
          </a:p>
          <a:p>
            <a:r>
              <a:rPr lang="nb-NO" noProof="0" dirty="0"/>
              <a:t>Tiltak: Sikre at vi har (plausibel) grunn til å tro at vi sammenligner personer i samme modningsprosess</a:t>
            </a:r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F7079-B937-45AB-BF70-140B09C5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63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kke-observert konfund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/>
              <a:t>Trusler mot indre validitet</a:t>
            </a:r>
          </a:p>
        </p:txBody>
      </p:sp>
      <p:sp>
        <p:nvSpPr>
          <p:cNvPr id="313" name="Ved statistisk kontrol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b-NO" noProof="0" dirty="0"/>
              <a:t>Seleksjon:</a:t>
            </a:r>
          </a:p>
          <a:p>
            <a:r>
              <a:rPr lang="nb-NO" noProof="0" dirty="0"/>
              <a:t>Sammenligner vi epler og pærer?</a:t>
            </a:r>
          </a:p>
          <a:p>
            <a:pPr lvl="1"/>
            <a:r>
              <a:rPr lang="nb-NO" noProof="0" dirty="0"/>
              <a:t>Selv-seleksjon inn i tiltak?</a:t>
            </a:r>
          </a:p>
          <a:p>
            <a:pPr lvl="1"/>
            <a:r>
              <a:rPr lang="nb-NO" noProof="0" dirty="0"/>
              <a:t>eks. er barn som begynner i </a:t>
            </a:r>
            <a:r>
              <a:rPr lang="nb-NO" noProof="0" dirty="0" err="1"/>
              <a:t>bhg</a:t>
            </a:r>
            <a:r>
              <a:rPr lang="nb-NO" noProof="0" dirty="0"/>
              <a:t> ved 12 </a:t>
            </a:r>
            <a:r>
              <a:rPr lang="nb-NO" noProof="0" dirty="0" err="1"/>
              <a:t>mnd</a:t>
            </a:r>
            <a:r>
              <a:rPr lang="nb-NO" noProof="0" dirty="0"/>
              <a:t> ellers like de som begynner ved 24 </a:t>
            </a:r>
            <a:r>
              <a:rPr lang="nb-NO" noProof="0" dirty="0" err="1"/>
              <a:t>mnd</a:t>
            </a:r>
            <a:endParaRPr lang="nb-NO" noProof="0" dirty="0"/>
          </a:p>
          <a:p>
            <a:r>
              <a:rPr lang="nb-NO" noProof="0" dirty="0"/>
              <a:t>Tiltak: Randomisering, plausibel </a:t>
            </a:r>
            <a:r>
              <a:rPr lang="nb-NO" noProof="0" dirty="0" err="1"/>
              <a:t>kvasi</a:t>
            </a:r>
            <a:r>
              <a:rPr lang="nb-NO" noProof="0" dirty="0"/>
              <a:t>-randomisering, perfekt statistisk kontroll</a:t>
            </a:r>
          </a:p>
          <a:p>
            <a:endParaRPr lang="nb-NO" noProof="0" dirty="0"/>
          </a:p>
          <a:p>
            <a:pPr marL="0" indent="0">
              <a:buNone/>
            </a:pPr>
            <a:r>
              <a:rPr lang="nb-NO" noProof="0" dirty="0"/>
              <a:t>Testing:</a:t>
            </a:r>
          </a:p>
          <a:p>
            <a:r>
              <a:rPr lang="nb-NO" noProof="0" dirty="0"/>
              <a:t>Blir noen testet flere ganger enn andre?</a:t>
            </a:r>
          </a:p>
          <a:p>
            <a:pPr lvl="1"/>
            <a:r>
              <a:rPr lang="nb-NO" noProof="0" dirty="0"/>
              <a:t>Eks. lærer av testen</a:t>
            </a:r>
          </a:p>
          <a:p>
            <a:r>
              <a:rPr lang="nb-NO" noProof="0" dirty="0"/>
              <a:t>Tiltak: Sikre at alle testes likt</a:t>
            </a:r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F7079-B937-45AB-BF70-140B09C5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1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kke-observert konfund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/>
              <a:t>Trusler mot indre validitet</a:t>
            </a:r>
          </a:p>
        </p:txBody>
      </p:sp>
      <p:sp>
        <p:nvSpPr>
          <p:cNvPr id="313" name="Ved statistisk kontrol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noProof="0" dirty="0"/>
              <a:t>Regresjon til gjennomsnittet:</a:t>
            </a:r>
          </a:p>
          <a:p>
            <a:r>
              <a:rPr lang="nb-NO" noProof="0" dirty="0"/>
              <a:t>«Ekstreme» skårer varer sjelden over tid (uteliggere)</a:t>
            </a:r>
          </a:p>
          <a:p>
            <a:r>
              <a:rPr lang="nb-NO" noProof="0" dirty="0"/>
              <a:t>Problem hvis vi selekterer på Y (velger f.eks. barn med høy/lav skåre til et tiltak)</a:t>
            </a:r>
          </a:p>
          <a:p>
            <a:r>
              <a:rPr lang="nb-NO" noProof="0" dirty="0"/>
              <a:t>Tiltak: Ha kontrollgruppe, evt. mange repeterte målinger</a:t>
            </a:r>
          </a:p>
          <a:p>
            <a:pPr marL="0" indent="0">
              <a:buNone/>
            </a:pPr>
            <a:endParaRPr lang="nb-NO" noProof="0" dirty="0"/>
          </a:p>
          <a:p>
            <a:pPr marL="0" indent="0">
              <a:buNone/>
            </a:pPr>
            <a:r>
              <a:rPr lang="nb-NO" noProof="0" dirty="0"/>
              <a:t>Atypisk kontrollgruppe:</a:t>
            </a:r>
          </a:p>
          <a:p>
            <a:r>
              <a:rPr lang="nb-NO" noProof="0" dirty="0"/>
              <a:t>Kontrollgruppen «saboterer» ved å søke tiltak</a:t>
            </a:r>
          </a:p>
          <a:p>
            <a:pPr lvl="1"/>
            <a:r>
              <a:rPr lang="nb-NO" noProof="0" dirty="0"/>
              <a:t>eks. skole som ikke får et tiltak prøver selv å sette i gang tiltaket</a:t>
            </a:r>
          </a:p>
          <a:p>
            <a:r>
              <a:rPr lang="nb-NO" noProof="0" dirty="0"/>
              <a:t>Tiltak: Monitorer hva kontrollgruppe gjør</a:t>
            </a:r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F7079-B937-45AB-BF70-140B09C5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3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a-med-hj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Ta-med-hjem</a:t>
            </a:r>
          </a:p>
        </p:txBody>
      </p:sp>
      <p:sp>
        <p:nvSpPr>
          <p:cNvPr id="337" name="Kausale slutninge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Kausale slutninger</a:t>
            </a:r>
          </a:p>
          <a:p>
            <a:r>
              <a:rPr lang="nb-NO" noProof="0" dirty="0"/>
              <a:t>Endring i </a:t>
            </a:r>
            <a:r>
              <a:rPr lang="nb-NO" noProof="0" dirty="0" err="1"/>
              <a:t>X</a:t>
            </a:r>
            <a:r>
              <a:rPr lang="nb-NO" noProof="0" dirty="0"/>
              <a:t> fører til endring i Y</a:t>
            </a:r>
          </a:p>
          <a:p>
            <a:r>
              <a:rPr lang="nb-NO" noProof="0" dirty="0"/>
              <a:t>Potensielle utfall («hva hvis?»)</a:t>
            </a:r>
          </a:p>
          <a:p>
            <a:r>
              <a:rPr lang="nb-NO" noProof="0" dirty="0"/>
              <a:t>Trusler mot indre validitet</a:t>
            </a:r>
          </a:p>
          <a:p>
            <a:r>
              <a:rPr lang="nb-NO" noProof="0" dirty="0"/>
              <a:t>Tiltak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F48007-EF4D-46E9-B1B9-BE2E3A09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D3CB3A-B78D-4C20-939E-C43D5DCC3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/>
              <a:t>H</a:t>
            </a:r>
            <a:r>
              <a:rPr lang="nb-NO" sz="2800" noProof="0" dirty="0"/>
              <a:t>vordan studien er laget, og hva det betyr for indre/ytre validitet</a:t>
            </a:r>
          </a:p>
          <a:p>
            <a:r>
              <a:rPr lang="nb-NO" noProof="0" dirty="0"/>
              <a:t>Kontrollere for trusler mot indre/ytre validitet</a:t>
            </a:r>
            <a:endParaRPr lang="nb-NO" sz="2800" noProof="0" dirty="0"/>
          </a:p>
          <a:p>
            <a:r>
              <a:rPr lang="nb-NO" noProof="0" dirty="0"/>
              <a:t>Kontroll gjennom design</a:t>
            </a:r>
          </a:p>
          <a:p>
            <a:pPr lvl="1"/>
            <a:r>
              <a:rPr lang="nb-NO" noProof="0" dirty="0"/>
              <a:t>Eksperiment</a:t>
            </a:r>
          </a:p>
          <a:p>
            <a:pPr lvl="1"/>
            <a:r>
              <a:rPr lang="nb-NO" noProof="0" dirty="0" err="1"/>
              <a:t>Kvasi</a:t>
            </a:r>
            <a:r>
              <a:rPr lang="nb-NO" noProof="0" dirty="0"/>
              <a:t>-eksperiment</a:t>
            </a:r>
          </a:p>
          <a:p>
            <a:r>
              <a:rPr lang="nb-NO" noProof="0" dirty="0"/>
              <a:t>Kontroll gjennom statistikk</a:t>
            </a:r>
          </a:p>
          <a:p>
            <a:pPr lvl="1"/>
            <a:r>
              <a:rPr lang="nb-NO" noProof="0" dirty="0"/>
              <a:t>Ikke-eksperiment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09A67-924B-469A-85D3-8B9DDE27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Ta-med-hjem">
            <a:extLst>
              <a:ext uri="{FF2B5EF4-FFF2-40B4-BE49-F238E27FC236}">
                <a16:creationId xmlns:a16="http://schemas.microsoft.com/office/drawing/2014/main" id="{8CD34CAA-2330-4C90-ACDE-884DD2217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/>
          <a:lstStyle/>
          <a:p>
            <a:r>
              <a:rPr lang="nb-NO" noProof="0" dirty="0"/>
              <a:t>Gode design for effektstudier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3EE3-1144-4188-A236-A543FD06B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Beskrivelser vs. årsaker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EEF09-534E-42A4-B2E2-44CB15F7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5" name="Beskrivelser (hvordan)…">
            <a:extLst>
              <a:ext uri="{FF2B5EF4-FFF2-40B4-BE49-F238E27FC236}">
                <a16:creationId xmlns:a16="http://schemas.microsoft.com/office/drawing/2014/main" id="{276CBA27-99D6-4882-B1C3-6BF8A32F2D5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pPr marL="0" indent="0" defTabSz="393192">
              <a:spcBef>
                <a:spcPts val="3000"/>
              </a:spcBef>
              <a:buNone/>
              <a:defRPr sz="3096"/>
            </a:pPr>
            <a:r>
              <a:rPr lang="nb-NO" noProof="0" dirty="0"/>
              <a:t>Beskrivelser (hvordan)</a:t>
            </a:r>
          </a:p>
          <a:p>
            <a:pPr defTabSz="393192">
              <a:spcBef>
                <a:spcPts val="3000"/>
              </a:spcBef>
              <a:defRPr sz="3096"/>
            </a:pPr>
            <a:r>
              <a:rPr lang="nb-NO" noProof="0" dirty="0"/>
              <a:t>Kvalitativ eller kvantitativ</a:t>
            </a:r>
          </a:p>
          <a:p>
            <a:pPr defTabSz="393192">
              <a:spcBef>
                <a:spcPts val="3000"/>
              </a:spcBef>
              <a:defRPr sz="3096"/>
            </a:pPr>
            <a:r>
              <a:rPr lang="nb-NO" noProof="0" dirty="0"/>
              <a:t>Mening, sammenhenger, forskjeller, utvikling</a:t>
            </a:r>
          </a:p>
          <a:p>
            <a:pPr defTabSz="393192">
              <a:spcBef>
                <a:spcPts val="3000"/>
              </a:spcBef>
              <a:defRPr sz="3096"/>
            </a:pPr>
            <a:endParaRPr lang="nb-NO" noProof="0" dirty="0"/>
          </a:p>
          <a:p>
            <a:pPr defTabSz="393192">
              <a:spcBef>
                <a:spcPts val="3000"/>
              </a:spcBef>
              <a:defRPr sz="3096"/>
            </a:pPr>
            <a:endParaRPr lang="nb-NO" noProof="0" dirty="0"/>
          </a:p>
          <a:p>
            <a:pPr marL="0" indent="0" defTabSz="393192">
              <a:spcBef>
                <a:spcPts val="3000"/>
              </a:spcBef>
              <a:buNone/>
              <a:defRPr sz="3096"/>
            </a:pPr>
            <a:r>
              <a:rPr lang="nb-NO" noProof="0" dirty="0"/>
              <a:t>Årsaker (hvorfor)</a:t>
            </a:r>
          </a:p>
          <a:p>
            <a:pPr defTabSz="393192">
              <a:spcBef>
                <a:spcPts val="3000"/>
              </a:spcBef>
              <a:defRPr sz="3096"/>
            </a:pPr>
            <a:r>
              <a:rPr lang="nb-NO" noProof="0" dirty="0"/>
              <a:t>Noe som fører til noe annet</a:t>
            </a:r>
          </a:p>
          <a:p>
            <a:pPr defTabSz="393192">
              <a:spcBef>
                <a:spcPts val="3000"/>
              </a:spcBef>
              <a:defRPr sz="3096"/>
            </a:pPr>
            <a:r>
              <a:rPr lang="nb-NO" noProof="0" dirty="0"/>
              <a:t>«påvirker» «fører til» «reduserer» «øker» «effekt» «kausalitet»</a:t>
            </a:r>
          </a:p>
          <a:p>
            <a:pPr defTabSz="393192">
              <a:spcBef>
                <a:spcPts val="3000"/>
              </a:spcBef>
              <a:defRPr sz="3096"/>
            </a:pP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853600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Eks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Eksperiment</a:t>
            </a:r>
          </a:p>
        </p:txBody>
      </p:sp>
      <p:sp>
        <p:nvSpPr>
          <p:cNvPr id="345" name="Design for sterk indre validite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Design for sterk indre validitet</a:t>
            </a:r>
          </a:p>
          <a:p>
            <a:pPr marL="667023" lvl="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Teste effekter, f.eks. av tiltak</a:t>
            </a:r>
          </a:p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Kalles også RCT</a:t>
            </a:r>
          </a:p>
          <a:p>
            <a:pPr marL="667023" lvl="1" indent="-333511" defTabSz="266809">
              <a:spcBef>
                <a:spcPts val="2039"/>
              </a:spcBef>
              <a:defRPr sz="2988"/>
            </a:pPr>
            <a:r>
              <a:rPr lang="nb-NO" noProof="0" dirty="0" err="1"/>
              <a:t>Randomized</a:t>
            </a:r>
            <a:r>
              <a:rPr lang="nb-NO" noProof="0" dirty="0"/>
              <a:t> </a:t>
            </a:r>
            <a:r>
              <a:rPr lang="nb-NO" noProof="0" dirty="0" err="1"/>
              <a:t>Controlled</a:t>
            </a:r>
            <a:r>
              <a:rPr lang="nb-NO" noProof="0" dirty="0"/>
              <a:t> Trial</a:t>
            </a:r>
          </a:p>
        </p:txBody>
      </p:sp>
      <p:pic>
        <p:nvPicPr>
          <p:cNvPr id="346" name="bilde" descr="bil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105" y="2505895"/>
            <a:ext cx="3221852" cy="4215580"/>
          </a:xfrm>
          <a:prstGeom prst="rect">
            <a:avLst/>
          </a:prstGeom>
          <a:ln w="88900">
            <a:miter lim="400000"/>
          </a:ln>
        </p:spPr>
      </p:pic>
      <p:pic>
        <p:nvPicPr>
          <p:cNvPr id="347" name="bilde" descr="bilde"/>
          <p:cNvPicPr>
            <a:picLocks/>
          </p:cNvPicPr>
          <p:nvPr/>
        </p:nvPicPr>
        <p:blipFill rotWithShape="1">
          <a:blip r:embed="rId3"/>
          <a:srcRect l="5096" t="2972" r="6022" b="7570"/>
          <a:stretch/>
        </p:blipFill>
        <p:spPr>
          <a:xfrm>
            <a:off x="8334103" y="235131"/>
            <a:ext cx="2307771" cy="19507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40F905-A47F-4BE5-92BD-EB3E5A90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Eksperiment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nb-NO" noProof="0" dirty="0"/>
              <a:t>Gruppe barn/klasser/skoler</a:t>
            </a:r>
          </a:p>
          <a:p>
            <a:r>
              <a:rPr lang="nb-NO" noProof="0" dirty="0"/>
              <a:t>Tilfeldig fordeling</a:t>
            </a:r>
          </a:p>
          <a:p>
            <a:pPr lvl="1"/>
            <a:r>
              <a:rPr lang="nb-NO" noProof="0" dirty="0"/>
              <a:t>Tiltak (T) 		(tiltaksgruppe / forsøksgruppe)</a:t>
            </a:r>
          </a:p>
          <a:p>
            <a:pPr lvl="1"/>
            <a:r>
              <a:rPr lang="nb-NO" noProof="0" dirty="0"/>
              <a:t>Kontroll (K) 	(kontrollgruppe / sammenligningsgruppe)</a:t>
            </a:r>
          </a:p>
          <a:p>
            <a:r>
              <a:rPr lang="nb-NO" noProof="0" dirty="0"/>
              <a:t>Gruppene er like bortsett fra T/K</a:t>
            </a:r>
          </a:p>
          <a:p>
            <a:r>
              <a:rPr lang="nb-NO" noProof="0" dirty="0"/>
              <a:t>Gruppeforskjellene i Y (utfall etter tiltak) skyldes T/K</a:t>
            </a:r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8081" y="631190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3807B674-13C3-46A5-A909-C6928431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900" y="1517294"/>
            <a:ext cx="2855238" cy="3151425"/>
          </a:xfrm>
          <a:prstGeom prst="rect">
            <a:avLst/>
          </a:prstGeom>
          <a:ln w="88900">
            <a:miter lim="400000"/>
          </a:ln>
          <a:effectLst>
            <a:reflection stA="50000" endPos="4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2679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71443" y="3603700"/>
            <a:ext cx="551052" cy="734904"/>
          </a:xfrm>
          <a:prstGeom prst="rect">
            <a:avLst/>
          </a:prstGeom>
        </p:spPr>
      </p:pic>
      <p:pic>
        <p:nvPicPr>
          <p:cNvPr id="354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91741" y="3564225"/>
            <a:ext cx="551052" cy="734904"/>
          </a:xfrm>
          <a:prstGeom prst="rect">
            <a:avLst/>
          </a:prstGeom>
        </p:spPr>
      </p:pic>
      <p:pic>
        <p:nvPicPr>
          <p:cNvPr id="356" name="Linje Figur" descr="Linje Figur"/>
          <p:cNvPicPr>
            <a:picLocks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62857" y="3266880"/>
            <a:ext cx="266286" cy="2722686"/>
          </a:xfrm>
          <a:prstGeom prst="rect">
            <a:avLst/>
          </a:prstGeom>
        </p:spPr>
      </p:pic>
      <p:pic>
        <p:nvPicPr>
          <p:cNvPr id="358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35992" y="3849974"/>
            <a:ext cx="551052" cy="734904"/>
          </a:xfrm>
          <a:prstGeom prst="rect">
            <a:avLst/>
          </a:prstGeom>
        </p:spPr>
      </p:pic>
      <p:pic>
        <p:nvPicPr>
          <p:cNvPr id="360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83555" y="5052506"/>
            <a:ext cx="551052" cy="734904"/>
          </a:xfrm>
          <a:prstGeom prst="rect">
            <a:avLst/>
          </a:prstGeom>
        </p:spPr>
      </p:pic>
      <p:pic>
        <p:nvPicPr>
          <p:cNvPr id="362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7085" y="4850100"/>
            <a:ext cx="551052" cy="734904"/>
          </a:xfrm>
          <a:prstGeom prst="rect">
            <a:avLst/>
          </a:prstGeom>
        </p:spPr>
      </p:pic>
      <p:pic>
        <p:nvPicPr>
          <p:cNvPr id="364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0602" y="4582209"/>
            <a:ext cx="551052" cy="734904"/>
          </a:xfrm>
          <a:prstGeom prst="rect">
            <a:avLst/>
          </a:prstGeom>
        </p:spPr>
      </p:pic>
      <p:pic>
        <p:nvPicPr>
          <p:cNvPr id="366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82760" y="4019639"/>
            <a:ext cx="551052" cy="734904"/>
          </a:xfrm>
          <a:prstGeom prst="rect">
            <a:avLst/>
          </a:prstGeom>
        </p:spPr>
      </p:pic>
      <p:pic>
        <p:nvPicPr>
          <p:cNvPr id="368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69525" y="4478029"/>
            <a:ext cx="551052" cy="734904"/>
          </a:xfrm>
          <a:prstGeom prst="rect">
            <a:avLst/>
          </a:prstGeom>
        </p:spPr>
      </p:pic>
      <p:pic>
        <p:nvPicPr>
          <p:cNvPr id="370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27652" y="5478155"/>
            <a:ext cx="551052" cy="734903"/>
          </a:xfrm>
          <a:prstGeom prst="rect">
            <a:avLst/>
          </a:prstGeom>
        </p:spPr>
      </p:pic>
      <p:pic>
        <p:nvPicPr>
          <p:cNvPr id="372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80617" y="5478155"/>
            <a:ext cx="551052" cy="734903"/>
          </a:xfrm>
          <a:prstGeom prst="rect">
            <a:avLst/>
          </a:prstGeom>
        </p:spPr>
      </p:pic>
      <p:pic>
        <p:nvPicPr>
          <p:cNvPr id="374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54135" y="5210264"/>
            <a:ext cx="551052" cy="734904"/>
          </a:xfrm>
          <a:prstGeom prst="rect">
            <a:avLst/>
          </a:prstGeom>
        </p:spPr>
      </p:pic>
      <p:pic>
        <p:nvPicPr>
          <p:cNvPr id="376" name="Figur Figur" descr="Figur Figur"/>
          <p:cNvPicPr>
            <a:picLocks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00399" y="5478155"/>
            <a:ext cx="551052" cy="734903"/>
          </a:xfrm>
          <a:prstGeom prst="rect">
            <a:avLst/>
          </a:prstGeom>
        </p:spPr>
      </p:pic>
      <p:sp>
        <p:nvSpPr>
          <p:cNvPr id="378" name="T"/>
          <p:cNvSpPr txBox="1"/>
          <p:nvPr/>
        </p:nvSpPr>
        <p:spPr>
          <a:xfrm>
            <a:off x="4308220" y="2720864"/>
            <a:ext cx="296556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3600"/>
              <a:t>T</a:t>
            </a:r>
          </a:p>
        </p:txBody>
      </p:sp>
      <p:sp>
        <p:nvSpPr>
          <p:cNvPr id="379" name="K"/>
          <p:cNvSpPr txBox="1"/>
          <p:nvPr/>
        </p:nvSpPr>
        <p:spPr>
          <a:xfrm>
            <a:off x="7528032" y="2720864"/>
            <a:ext cx="312586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3600"/>
              <a:t>K</a:t>
            </a:r>
          </a:p>
        </p:txBody>
      </p:sp>
      <p:pic>
        <p:nvPicPr>
          <p:cNvPr id="380" name="bilde" descr="bil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529" y="265842"/>
            <a:ext cx="1889210" cy="2085187"/>
          </a:xfrm>
          <a:prstGeom prst="rect">
            <a:avLst/>
          </a:prstGeom>
          <a:ln w="889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B4E1F-2D51-42F6-8ABC-BE0C65B0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23" name="Gjør gruppene (sannsynlig) like…">
            <a:extLst>
              <a:ext uri="{FF2B5EF4-FFF2-40B4-BE49-F238E27FC236}">
                <a16:creationId xmlns:a16="http://schemas.microsoft.com/office/drawing/2014/main" id="{EC862E30-54C0-4775-933A-DA621F68AA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777858" y="3137446"/>
            <a:ext cx="3760192" cy="5090861"/>
          </a:xfrm>
          <a:prstGeom prst="rect">
            <a:avLst/>
          </a:prstGeom>
        </p:spPr>
        <p:txBody>
          <a:bodyPr/>
          <a:lstStyle/>
          <a:p>
            <a:r>
              <a:rPr lang="nb-NO" noProof="0" dirty="0"/>
              <a:t>Gjør gruppene (sannsynlig) like</a:t>
            </a:r>
          </a:p>
          <a:p>
            <a:r>
              <a:rPr lang="nb-NO" noProof="0" dirty="0"/>
              <a:t>Utelukker alternative forklaringer</a:t>
            </a:r>
          </a:p>
          <a:p>
            <a:r>
              <a:rPr lang="nb-NO" noProof="0" dirty="0"/>
              <a:t>Utelukker andre trusler (modning, seleksjon)</a:t>
            </a:r>
          </a:p>
        </p:txBody>
      </p:sp>
      <p:sp>
        <p:nvSpPr>
          <p:cNvPr id="24" name="Vi har kontroll på X (uavhengig variabel)…">
            <a:extLst>
              <a:ext uri="{FF2B5EF4-FFF2-40B4-BE49-F238E27FC236}">
                <a16:creationId xmlns:a16="http://schemas.microsoft.com/office/drawing/2014/main" id="{38C831CA-6063-48C0-9DDC-14CEE8C596F5}"/>
              </a:ext>
            </a:extLst>
          </p:cNvPr>
          <p:cNvSpPr txBox="1">
            <a:spLocks/>
          </p:cNvSpPr>
          <p:nvPr/>
        </p:nvSpPr>
        <p:spPr>
          <a:xfrm>
            <a:off x="-128890" y="3244289"/>
            <a:ext cx="3226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Vi har kontroll på </a:t>
            </a:r>
            <a:r>
              <a:rPr lang="nb-NO" dirty="0" err="1"/>
              <a:t>X</a:t>
            </a:r>
            <a:r>
              <a:rPr lang="nb-NO" dirty="0"/>
              <a:t> (uavhengig variabel)</a:t>
            </a:r>
          </a:p>
          <a:p>
            <a:r>
              <a:rPr lang="nb-NO" dirty="0"/>
              <a:t>Noen får - andre får ikke</a:t>
            </a:r>
          </a:p>
          <a:p>
            <a:pPr lvl="1"/>
            <a:r>
              <a:rPr lang="nb-NO" dirty="0"/>
              <a:t>eneste forskjell er </a:t>
            </a:r>
            <a:r>
              <a:rPr lang="nb-NO" dirty="0" err="1"/>
              <a:t>X</a:t>
            </a:r>
            <a:r>
              <a:rPr lang="nb-NO" dirty="0"/>
              <a:t> (T/K)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2E66AD1-5819-4715-BCA0-75760FBE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Eksperiment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600056" y="1556792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Kausale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effekten</a:t>
            </a:r>
            <a:r>
              <a:rPr lang="en-US" dirty="0">
                <a:solidFill>
                  <a:srgbClr val="FF0000"/>
                </a:solidFill>
              </a:rPr>
              <a:t> av </a:t>
            </a:r>
            <a:r>
              <a:rPr lang="en-US" dirty="0" err="1">
                <a:solidFill>
                  <a:srgbClr val="FF0000"/>
                </a:solidFill>
              </a:rPr>
              <a:t>små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klasser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32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052736"/>
            <a:ext cx="1656184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80" y="1075164"/>
            <a:ext cx="1656184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873575"/>
            <a:ext cx="1656184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80" y="1890962"/>
            <a:ext cx="1656184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59" y="3343307"/>
            <a:ext cx="1656184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59" y="4171399"/>
            <a:ext cx="1656184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352716"/>
            <a:ext cx="1656184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4180808"/>
            <a:ext cx="1656184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16059" y="3343307"/>
            <a:ext cx="1656184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431311" y="3343307"/>
            <a:ext cx="1656184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64884" y="5108405"/>
            <a:ext cx="2023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Forsøksgruppe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tiltaksgruppe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31312" y="5113108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Sammenligningsgruppe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kontrollgruppe</a:t>
            </a:r>
            <a:r>
              <a:rPr lang="en-US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71664" y="271905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Tilfeldig</a:t>
            </a:r>
            <a:r>
              <a:rPr lang="en-US" dirty="0"/>
              <a:t> </a:t>
            </a:r>
            <a:r>
              <a:rPr lang="en-US" dirty="0" err="1"/>
              <a:t>trekning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67608" y="2701668"/>
            <a:ext cx="504056" cy="51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321914" y="2701668"/>
            <a:ext cx="504056" cy="51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18" descr="Image result for teacher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Image result for teac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47" y="3486640"/>
            <a:ext cx="382759" cy="5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2" descr="Image result for teac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67" y="4365105"/>
            <a:ext cx="382759" cy="5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Image result for teac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978" y="3910095"/>
            <a:ext cx="382759" cy="5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472621" y="5897807"/>
            <a:ext cx="2433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Pixabay.com</a:t>
            </a:r>
          </a:p>
        </p:txBody>
      </p:sp>
      <p:sp>
        <p:nvSpPr>
          <p:cNvPr id="28" name="Tittel 1">
            <a:extLst>
              <a:ext uri="{FF2B5EF4-FFF2-40B4-BE49-F238E27FC236}">
                <a16:creationId xmlns:a16="http://schemas.microsoft.com/office/drawing/2014/main" id="{FD8A3CB6-826B-424E-A3D6-610F61A4F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2" y="1241265"/>
            <a:ext cx="10319655" cy="369332"/>
          </a:xfrm>
        </p:spPr>
        <p:txBody>
          <a:bodyPr>
            <a:normAutofit fontScale="90000"/>
          </a:bodyPr>
          <a:lstStyle/>
          <a:p>
            <a:r>
              <a:rPr lang="nb-NO" noProof="0" dirty="0"/>
              <a:t>Eksperiment: Eksempel</a:t>
            </a:r>
            <a:br>
              <a:rPr lang="nb-NO" noProof="0" dirty="0"/>
            </a:br>
            <a:br>
              <a:rPr lang="nb-NO" noProof="0" dirty="0"/>
            </a:br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58477-199A-4B11-9B1A-409E7450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40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514" y="1254558"/>
            <a:ext cx="1208936" cy="60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741" y="1957915"/>
            <a:ext cx="1266675" cy="6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458" y="1254559"/>
            <a:ext cx="1332502" cy="66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mage result for class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35" y="1914544"/>
            <a:ext cx="144016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95391" y="1092402"/>
            <a:ext cx="1656184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25827" y="1098032"/>
            <a:ext cx="1656184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28230" y="2762525"/>
            <a:ext cx="2023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Forsøksgruppe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25828" y="277720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Sammenligningsgruppe</a:t>
            </a:r>
            <a:endParaRPr lang="en-US" dirty="0"/>
          </a:p>
        </p:txBody>
      </p:sp>
      <p:sp>
        <p:nvSpPr>
          <p:cNvPr id="27" name="AutoShape 18" descr="Image result for teacher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Image result for teac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24" y="1286079"/>
            <a:ext cx="382759" cy="5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2" descr="Image result for teac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71" y="2047564"/>
            <a:ext cx="382759" cy="5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Image result for teac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62" y="1604786"/>
            <a:ext cx="382759" cy="5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school exa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52" y="3130794"/>
            <a:ext cx="372505" cy="26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2822017" y="3066369"/>
            <a:ext cx="0" cy="35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8" descr="Image result for lightbul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3630053"/>
            <a:ext cx="216024" cy="18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740" y="3798875"/>
            <a:ext cx="1276484" cy="63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506296"/>
            <a:ext cx="1260140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4187788" y="3596613"/>
            <a:ext cx="1656184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19952" y="3583662"/>
            <a:ext cx="1656184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8" descr="Image result for lightbul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341" y="4363143"/>
            <a:ext cx="216024" cy="18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 descr="Image result for lightbul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61" y="4382873"/>
            <a:ext cx="216024" cy="18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Image result for lightbul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33" y="3673044"/>
            <a:ext cx="216024" cy="18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797" y="3803875"/>
            <a:ext cx="1276484" cy="63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41" y="4545627"/>
            <a:ext cx="1260140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8" descr="Image result for lightbul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25" y="3642411"/>
            <a:ext cx="216024" cy="18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8" descr="Image result for lightbul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83" y="4382873"/>
            <a:ext cx="216024" cy="18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8" descr="Image result for lightbul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17" y="4358312"/>
            <a:ext cx="216024" cy="18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/>
          <p:nvPr/>
        </p:nvCxnSpPr>
        <p:spPr>
          <a:xfrm>
            <a:off x="4953919" y="3066369"/>
            <a:ext cx="0" cy="35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6" descr="Image result for school exa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255" y="3131500"/>
            <a:ext cx="372505" cy="26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472621" y="5897807"/>
            <a:ext cx="2433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Pixabay.com</a:t>
            </a:r>
          </a:p>
        </p:txBody>
      </p:sp>
      <p:sp>
        <p:nvSpPr>
          <p:cNvPr id="35" name="Tittel 1">
            <a:extLst>
              <a:ext uri="{FF2B5EF4-FFF2-40B4-BE49-F238E27FC236}">
                <a16:creationId xmlns:a16="http://schemas.microsoft.com/office/drawing/2014/main" id="{7C2AEE06-6219-4BA1-A1D6-3B751A4D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01" y="666510"/>
            <a:ext cx="10319655" cy="369332"/>
          </a:xfrm>
        </p:spPr>
        <p:txBody>
          <a:bodyPr>
            <a:normAutofit fontScale="90000"/>
          </a:bodyPr>
          <a:lstStyle/>
          <a:p>
            <a:r>
              <a:rPr lang="nb-NO" noProof="0" dirty="0"/>
              <a:t>Nest-best-løsning: </a:t>
            </a:r>
            <a:r>
              <a:rPr lang="nb-NO" noProof="0" dirty="0" err="1"/>
              <a:t>Randomized</a:t>
            </a:r>
            <a:r>
              <a:rPr lang="nb-NO" noProof="0" dirty="0"/>
              <a:t> </a:t>
            </a:r>
            <a:r>
              <a:rPr lang="nb-NO" noProof="0" dirty="0" err="1"/>
              <a:t>Controlled</a:t>
            </a:r>
            <a:r>
              <a:rPr lang="nb-NO" noProof="0" dirty="0"/>
              <a:t> Trial (RCT)</a:t>
            </a:r>
            <a:br>
              <a:rPr lang="nb-NO" noProof="0" dirty="0"/>
            </a:br>
            <a:br>
              <a:rPr lang="nb-NO" noProof="0" dirty="0"/>
            </a:br>
            <a:endParaRPr lang="nb-NO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CC5412-901B-49D9-9CE6-8F55084C1644}"/>
              </a:ext>
            </a:extLst>
          </p:cNvPr>
          <p:cNvSpPr txBox="1"/>
          <p:nvPr/>
        </p:nvSpPr>
        <p:spPr>
          <a:xfrm>
            <a:off x="6600056" y="1556792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Kausale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effekten</a:t>
            </a:r>
            <a:r>
              <a:rPr lang="en-US" dirty="0">
                <a:solidFill>
                  <a:srgbClr val="FF0000"/>
                </a:solidFill>
              </a:rPr>
              <a:t> av </a:t>
            </a:r>
            <a:r>
              <a:rPr lang="en-US" dirty="0" err="1">
                <a:solidFill>
                  <a:srgbClr val="FF0000"/>
                </a:solidFill>
              </a:rPr>
              <a:t>små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klasser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71E58-1442-48FA-B707-E7E0E1F3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81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yper eksperiment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b-NO" noProof="0" dirty="0"/>
              <a:t>Typer eksperiment</a:t>
            </a:r>
          </a:p>
          <a:p>
            <a:r>
              <a:rPr lang="nb-NO" noProof="0" dirty="0"/>
              <a:t>-</a:t>
            </a:r>
            <a:r>
              <a:rPr lang="nb-NO" sz="4219" noProof="0" dirty="0"/>
              <a:t>uten eller med premål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AAF24-558B-4F18-A7F1-C4106661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BDA3B-5291-4B18-8B47-3F561F79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36" y="2284476"/>
            <a:ext cx="977265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Eksperiment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nb-NO" noProof="0" dirty="0"/>
              <a:t>Hva kan vi teste?</a:t>
            </a:r>
          </a:p>
          <a:p>
            <a:pPr lvl="1"/>
            <a:r>
              <a:rPr lang="nb-NO" noProof="0" dirty="0"/>
              <a:t>Ting som kan manipuleres (påvirkes)</a:t>
            </a:r>
          </a:p>
          <a:p>
            <a:pPr lvl="2"/>
            <a:r>
              <a:rPr lang="nb-NO" noProof="0" dirty="0"/>
              <a:t>F.eks. trening/behandling/policy (f.eks. kontantstøtte, klassestørrelse)</a:t>
            </a:r>
          </a:p>
          <a:p>
            <a:r>
              <a:rPr lang="nb-NO" noProof="0" dirty="0"/>
              <a:t>Hva kan vi ikke teste?</a:t>
            </a:r>
          </a:p>
          <a:p>
            <a:pPr lvl="1"/>
            <a:r>
              <a:rPr lang="nb-NO" noProof="0" dirty="0"/>
              <a:t>Ting som ikke kan manipuleres</a:t>
            </a:r>
          </a:p>
          <a:p>
            <a:pPr lvl="2"/>
            <a:r>
              <a:rPr lang="nb-NO" noProof="0" dirty="0"/>
              <a:t>Praktisk umulig, f.eks. kjønn</a:t>
            </a:r>
          </a:p>
          <a:p>
            <a:pPr lvl="2"/>
            <a:r>
              <a:rPr lang="nb-NO" noProof="0" dirty="0"/>
              <a:t>Etisk umulig, f.eks. amming</a:t>
            </a:r>
          </a:p>
          <a:p>
            <a:endParaRPr lang="nb-NO" noProof="0" dirty="0"/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8081" y="631190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62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85C149-5EE3-4DCB-93B3-E750D0E55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noProof="0" dirty="0"/>
              <a:t>Hvem som får tilgang til tiltaket velges ved tilfeldig trekning</a:t>
            </a:r>
          </a:p>
          <a:p>
            <a:r>
              <a:rPr lang="nb-NO" noProof="0" dirty="0"/>
              <a:t>Sikrer at det ikke er systematiske forskjeller mellom de som får tiltaket (forsøksgruppen) og de som ikke får det (</a:t>
            </a:r>
            <a:r>
              <a:rPr lang="nb-NO" noProof="0" dirty="0" err="1"/>
              <a:t>sammenlignigsgruppen</a:t>
            </a:r>
            <a:r>
              <a:rPr lang="nb-NO" noProof="0" dirty="0"/>
              <a:t>)</a:t>
            </a:r>
          </a:p>
          <a:p>
            <a:r>
              <a:rPr lang="nb-NO" noProof="0" dirty="0"/>
              <a:t>Observerbare forskjeller  (f.eks. familiebakgrunn) er balansert i begge grupper </a:t>
            </a:r>
          </a:p>
          <a:p>
            <a:r>
              <a:rPr lang="nb-NO" noProof="0" dirty="0"/>
              <a:t>Uobserverbare forskjeller (f.eks. motivasjon, talent) er også balansert i begge grupper</a:t>
            </a:r>
          </a:p>
          <a:p>
            <a:r>
              <a:rPr lang="nb-NO" noProof="0" dirty="0"/>
              <a:t>I snitt vil forsøksgruppen og sammenligningsgruppen være sammenlignbare når forsøket starter og ville ha fulgt samme utvikling i fravær av tiltaket</a:t>
            </a:r>
          </a:p>
          <a:p>
            <a:r>
              <a:rPr lang="nb-NO" noProof="0" dirty="0"/>
              <a:t>En sammenligning av gruppene i etterkant av tiltaket gir oss den kausale effekten av tiltaket</a:t>
            </a:r>
          </a:p>
          <a:p>
            <a:pPr marL="0" indent="0">
              <a:buNone/>
            </a:pPr>
            <a:endParaRPr lang="nb-NO" noProof="0" dirty="0"/>
          </a:p>
          <a:p>
            <a:pPr lvl="1"/>
            <a:endParaRPr lang="nb-NO" noProof="0" dirty="0"/>
          </a:p>
          <a:p>
            <a:pPr lvl="1"/>
            <a:endParaRPr lang="nb-NO" noProof="0" dirty="0"/>
          </a:p>
          <a:p>
            <a:pPr lvl="1"/>
            <a:endParaRPr lang="nb-NO" noProof="0" dirty="0"/>
          </a:p>
          <a:p>
            <a:pPr lvl="1"/>
            <a:endParaRPr lang="nb-NO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30ACC9-94E9-4CCE-946D-AE2A46DD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Eksperiment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3898D-941A-4C1C-9880-1D2D8849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45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450486"/>
            <a:ext cx="5131897" cy="5498794"/>
          </a:xfrm>
          <a:prstGeom prst="rect">
            <a:avLst/>
          </a:prstGeom>
        </p:spPr>
      </p:pic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2547" y="1272218"/>
            <a:ext cx="2932999" cy="4680520"/>
          </a:xfrm>
        </p:spPr>
        <p:txBody>
          <a:bodyPr>
            <a:normAutofit/>
          </a:bodyPr>
          <a:lstStyle/>
          <a:p>
            <a:pPr marL="338138" lvl="1" indent="0">
              <a:buNone/>
            </a:pPr>
            <a:r>
              <a:rPr lang="nb-NO" noProof="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4" name="Ellipse 3"/>
          <p:cNvSpPr/>
          <p:nvPr/>
        </p:nvSpPr>
        <p:spPr>
          <a:xfrm>
            <a:off x="8328248" y="1124744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7608168" y="2132856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/>
          <p:cNvSpPr/>
          <p:nvPr/>
        </p:nvSpPr>
        <p:spPr>
          <a:xfrm>
            <a:off x="6744072" y="3645024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/>
          <p:cNvSpPr/>
          <p:nvPr/>
        </p:nvSpPr>
        <p:spPr>
          <a:xfrm>
            <a:off x="6096000" y="3933056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/>
          <p:cNvSpPr/>
          <p:nvPr/>
        </p:nvSpPr>
        <p:spPr>
          <a:xfrm>
            <a:off x="5591944" y="5445224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/>
          <p:cNvSpPr/>
          <p:nvPr/>
        </p:nvSpPr>
        <p:spPr>
          <a:xfrm>
            <a:off x="6744072" y="5373216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/>
          <p:cNvSpPr/>
          <p:nvPr/>
        </p:nvSpPr>
        <p:spPr>
          <a:xfrm>
            <a:off x="6600056" y="5157192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/>
          <p:cNvSpPr/>
          <p:nvPr/>
        </p:nvSpPr>
        <p:spPr>
          <a:xfrm>
            <a:off x="6456040" y="5301208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/>
          <p:cNvSpPr/>
          <p:nvPr/>
        </p:nvSpPr>
        <p:spPr>
          <a:xfrm>
            <a:off x="6528048" y="5157192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6384032" y="5445224"/>
            <a:ext cx="216024" cy="216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4F42BB9-6821-473E-B9DF-DD027A983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6001" y="666510"/>
            <a:ext cx="7739741" cy="369332"/>
          </a:xfrm>
        </p:spPr>
        <p:txBody>
          <a:bodyPr>
            <a:normAutofit fontScale="90000"/>
          </a:bodyPr>
          <a:lstStyle/>
          <a:p>
            <a:pPr algn="ctr"/>
            <a:r>
              <a:rPr lang="nb-NO" sz="2400" noProof="0" dirty="0">
                <a:solidFill>
                  <a:srgbClr val="F28E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1+1 	</a:t>
            </a:r>
            <a:r>
              <a:rPr lang="nb-NO" sz="2400" noProof="0" dirty="0"/>
              <a:t>Om prosjektet</a:t>
            </a:r>
            <a:br>
              <a:rPr lang="nb-NO" sz="3200" noProof="0" dirty="0"/>
            </a:br>
            <a:endParaRPr lang="nb-NO" sz="3200" noProof="0" dirty="0">
              <a:solidFill>
                <a:srgbClr val="F28E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Plassholder for innhold 2">
            <a:extLst>
              <a:ext uri="{FF2B5EF4-FFF2-40B4-BE49-F238E27FC236}">
                <a16:creationId xmlns:a16="http://schemas.microsoft.com/office/drawing/2014/main" id="{F4FF844D-2D25-4146-8FF1-87B1AADCE454}"/>
              </a:ext>
            </a:extLst>
          </p:cNvPr>
          <p:cNvSpPr txBox="1">
            <a:spLocks/>
          </p:cNvSpPr>
          <p:nvPr/>
        </p:nvSpPr>
        <p:spPr>
          <a:xfrm>
            <a:off x="936002" y="1434722"/>
            <a:ext cx="4151888" cy="4525963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322263" indent="-322263" algn="l" defTabSz="914400" rtl="0" eaLnBrk="1" latinLnBrk="0" hangingPunct="1">
              <a:spcBef>
                <a:spcPct val="20000"/>
              </a:spcBef>
              <a:buClr>
                <a:srgbClr val="F15160"/>
              </a:buClr>
              <a:buSzPct val="100000"/>
              <a:buFontTx/>
              <a:buBlip>
                <a:blip r:embed="rId4"/>
              </a:buBlip>
              <a:defRPr sz="28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23888" indent="-285750" algn="l" defTabSz="896938" rtl="0" eaLnBrk="1" latinLnBrk="0" hangingPunct="1">
              <a:spcBef>
                <a:spcPct val="20000"/>
              </a:spcBef>
              <a:buClr>
                <a:srgbClr val="F15160"/>
              </a:buClr>
              <a:buFont typeface="Arial" pitchFamily="34" charset="0"/>
              <a:buChar char="–"/>
              <a:defRPr sz="18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spcBef>
                <a:spcPct val="20000"/>
              </a:spcBef>
              <a:buClr>
                <a:srgbClr val="F15160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087438" indent="-228600" algn="l" defTabSz="914400" rtl="0" eaLnBrk="1" latinLnBrk="0" hangingPunct="1">
              <a:spcBef>
                <a:spcPct val="20000"/>
              </a:spcBef>
              <a:buClr>
                <a:srgbClr val="F15160"/>
              </a:buClr>
              <a:buFont typeface="Arial" pitchFamily="34" charset="0"/>
              <a:buChar char="–"/>
              <a:defRPr sz="18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1320800" indent="-228600" algn="l" defTabSz="914400" rtl="0" eaLnBrk="1" latinLnBrk="0" hangingPunct="1">
              <a:spcBef>
                <a:spcPct val="20000"/>
              </a:spcBef>
              <a:buClr>
                <a:srgbClr val="F15160"/>
              </a:buClr>
              <a:buFont typeface="Arial" pitchFamily="34" charset="0"/>
              <a:buChar char="»"/>
              <a:defRPr sz="18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Hvem-hva-hvor:</a:t>
            </a:r>
          </a:p>
          <a:p>
            <a:r>
              <a:rPr lang="nb-NO" dirty="0"/>
              <a:t>1+1: Et forskningsprosjekt ledet av NIFU, SØF og ISF.</a:t>
            </a:r>
          </a:p>
          <a:p>
            <a:r>
              <a:rPr lang="nb-NO" dirty="0"/>
              <a:t>Lærer elevene mer matematikk gjennom å delta i smågruppeundervisning? </a:t>
            </a:r>
          </a:p>
          <a:p>
            <a:r>
              <a:rPr lang="nb-NO" dirty="0"/>
              <a:t>En randomisert kontrollert studie </a:t>
            </a:r>
          </a:p>
          <a:p>
            <a:r>
              <a:rPr lang="nb-NO" dirty="0"/>
              <a:t>Asker, Bodø, Bodø, Bodø, Bodø, Bodø, Bodø, Trondheim, Tromsø, Ålesund</a:t>
            </a:r>
          </a:p>
          <a:p>
            <a:r>
              <a:rPr lang="nb-NO" dirty="0"/>
              <a:t>160 skoler deltar i prosjektet, tilfeldig fordelt i to grupper: </a:t>
            </a:r>
          </a:p>
          <a:p>
            <a:pPr lvl="1"/>
            <a:r>
              <a:rPr lang="nb-NO" dirty="0"/>
              <a:t>Forsøksgruppe (80 skoler): Får et ekstra lærerårsverk per skole i fire år</a:t>
            </a:r>
          </a:p>
          <a:p>
            <a:pPr lvl="1"/>
            <a:r>
              <a:rPr lang="nb-NO" dirty="0"/>
              <a:t>Sammenligningsgruppe (80 skoler): Fortsetter som før</a:t>
            </a:r>
          </a:p>
          <a:p>
            <a:pPr lvl="1"/>
            <a:r>
              <a:rPr lang="nb-NO" dirty="0"/>
              <a:t>Tidsramme: Fire skoleår, fra høsten 2016 til våren 2020</a:t>
            </a:r>
          </a:p>
          <a:p>
            <a:pPr lvl="1"/>
            <a:endParaRPr lang="nb-NO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F1C5D8-F946-40AB-AEC6-2E583B19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9580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Om prosjektet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9442" y="1223979"/>
            <a:ext cx="8466214" cy="4536504"/>
          </a:xfrm>
        </p:spPr>
        <p:txBody>
          <a:bodyPr>
            <a:normAutofit/>
          </a:bodyPr>
          <a:lstStyle/>
          <a:p>
            <a:r>
              <a:rPr lang="nb-NO" noProof="0" dirty="0">
                <a:solidFill>
                  <a:schemeClr val="tx1"/>
                </a:solidFill>
              </a:rPr>
              <a:t>En ekstra lærer brukes til å gi smågruppeundervisning i matematikk</a:t>
            </a:r>
          </a:p>
          <a:p>
            <a:pPr lvl="1"/>
            <a:r>
              <a:rPr lang="nb-NO" sz="1600" noProof="0" dirty="0">
                <a:solidFill>
                  <a:schemeClr val="tx1"/>
                </a:solidFill>
              </a:rPr>
              <a:t>Tiltak for alle elever, både høyt-, middels- og </a:t>
            </a:r>
            <a:r>
              <a:rPr lang="nb-NO" sz="1600" noProof="0" dirty="0" err="1">
                <a:solidFill>
                  <a:schemeClr val="tx1"/>
                </a:solidFill>
              </a:rPr>
              <a:t>lavtpresterende</a:t>
            </a:r>
            <a:endParaRPr lang="nb-NO" sz="1600" noProof="0" dirty="0">
              <a:solidFill>
                <a:schemeClr val="tx1"/>
              </a:solidFill>
            </a:endParaRPr>
          </a:p>
          <a:p>
            <a:pPr lvl="1"/>
            <a:r>
              <a:rPr lang="nb-NO" sz="1600" noProof="0" dirty="0">
                <a:solidFill>
                  <a:schemeClr val="tx1"/>
                </a:solidFill>
              </a:rPr>
              <a:t>Pull-</a:t>
            </a:r>
            <a:r>
              <a:rPr lang="nb-NO" sz="1600" noProof="0" dirty="0" err="1">
                <a:solidFill>
                  <a:schemeClr val="tx1"/>
                </a:solidFill>
              </a:rPr>
              <a:t>out</a:t>
            </a:r>
            <a:r>
              <a:rPr lang="nb-NO" sz="1600" noProof="0" dirty="0">
                <a:solidFill>
                  <a:schemeClr val="tx1"/>
                </a:solidFill>
              </a:rPr>
              <a:t> strategi: </a:t>
            </a:r>
          </a:p>
          <a:p>
            <a:pPr lvl="2"/>
            <a:r>
              <a:rPr lang="nb-NO" sz="1600" noProof="0" dirty="0" err="1">
                <a:solidFill>
                  <a:schemeClr val="tx1"/>
                </a:solidFill>
              </a:rPr>
              <a:t>Grupperstørrelse</a:t>
            </a:r>
            <a:r>
              <a:rPr lang="nb-NO" sz="1600" noProof="0" dirty="0">
                <a:solidFill>
                  <a:schemeClr val="tx1"/>
                </a:solidFill>
              </a:rPr>
              <a:t> 4-6 elever</a:t>
            </a:r>
          </a:p>
          <a:p>
            <a:pPr lvl="2"/>
            <a:r>
              <a:rPr lang="nb-NO" sz="1600" noProof="0" dirty="0">
                <a:solidFill>
                  <a:schemeClr val="tx1"/>
                </a:solidFill>
              </a:rPr>
              <a:t>Minst </a:t>
            </a:r>
            <a:r>
              <a:rPr lang="nb-NO" sz="1600" noProof="0" dirty="0" err="1">
                <a:solidFill>
                  <a:schemeClr val="tx1"/>
                </a:solidFill>
              </a:rPr>
              <a:t>treskoletimer</a:t>
            </a:r>
            <a:r>
              <a:rPr lang="nb-NO" sz="1600" noProof="0" dirty="0">
                <a:solidFill>
                  <a:schemeClr val="tx1"/>
                </a:solidFill>
              </a:rPr>
              <a:t> i uka</a:t>
            </a:r>
          </a:p>
          <a:p>
            <a:pPr lvl="2"/>
            <a:r>
              <a:rPr lang="nb-NO" sz="1600" noProof="0" dirty="0">
                <a:solidFill>
                  <a:schemeClr val="tx1"/>
                </a:solidFill>
              </a:rPr>
              <a:t>Varighet: 4-6 uker</a:t>
            </a:r>
          </a:p>
          <a:p>
            <a:pPr lvl="2"/>
            <a:r>
              <a:rPr lang="nb-NO" sz="1600" noProof="0" dirty="0">
                <a:solidFill>
                  <a:schemeClr val="tx1"/>
                </a:solidFill>
              </a:rPr>
              <a:t>To perioder hvert skoleår </a:t>
            </a:r>
          </a:p>
          <a:p>
            <a:pPr lvl="2"/>
            <a:r>
              <a:rPr lang="nb-NO" sz="1600" noProof="0" dirty="0">
                <a:solidFill>
                  <a:schemeClr val="tx1"/>
                </a:solidFill>
              </a:rPr>
              <a:t>Prosjektet anbefaler relativt homogene grupper</a:t>
            </a:r>
          </a:p>
          <a:p>
            <a:pPr marL="0" indent="0">
              <a:buNone/>
            </a:pPr>
            <a:endParaRPr lang="nb-NO" noProof="0" dirty="0">
              <a:solidFill>
                <a:schemeClr val="tx1"/>
              </a:solidFill>
            </a:endParaRPr>
          </a:p>
        </p:txBody>
      </p:sp>
      <p:graphicFrame>
        <p:nvGraphicFramePr>
          <p:cNvPr id="5" name="Tabell 4"/>
          <p:cNvGraphicFramePr>
            <a:graphicFrameLocks noGrp="1"/>
          </p:cNvGraphicFramePr>
          <p:nvPr/>
        </p:nvGraphicFramePr>
        <p:xfrm>
          <a:off x="3192164" y="4181375"/>
          <a:ext cx="6233659" cy="1879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6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6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7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4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Skoleår: </a:t>
                      </a:r>
                      <a:endParaRPr lang="nb-NO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Kohort: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2016/17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2017/18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2018/19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2019/20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7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2008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3. klasse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4. klasse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 </a:t>
                      </a:r>
                      <a:endParaRPr lang="nb-NO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 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7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2009</a:t>
                      </a:r>
                      <a:endParaRPr lang="nb-NO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2. klasse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3. klasse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4. klasse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 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7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2010</a:t>
                      </a:r>
                      <a:endParaRPr lang="nb-NO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 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 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 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4. klasse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7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2011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 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 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2. klasse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</a:rPr>
                        <a:t>3. klasse</a:t>
                      </a:r>
                      <a:endParaRPr lang="nb-NO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82" y="2132856"/>
            <a:ext cx="387876" cy="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17" y="2132856"/>
            <a:ext cx="387876" cy="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82" y="2326794"/>
            <a:ext cx="387876" cy="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54" y="2326794"/>
            <a:ext cx="387876" cy="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99" y="2520732"/>
            <a:ext cx="387876" cy="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class stud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62" y="2520732"/>
            <a:ext cx="387876" cy="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7"/>
          <a:stretch/>
        </p:blipFill>
        <p:spPr bwMode="auto">
          <a:xfrm>
            <a:off x="1713402" y="4291218"/>
            <a:ext cx="289628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75"/>
          <a:stretch/>
        </p:blipFill>
        <p:spPr bwMode="auto">
          <a:xfrm>
            <a:off x="1876823" y="5702012"/>
            <a:ext cx="92241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7"/>
          <a:stretch/>
        </p:blipFill>
        <p:spPr bwMode="auto">
          <a:xfrm>
            <a:off x="2033120" y="4290516"/>
            <a:ext cx="289628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7"/>
          <a:stretch/>
        </p:blipFill>
        <p:spPr bwMode="auto">
          <a:xfrm>
            <a:off x="1715770" y="4485618"/>
            <a:ext cx="289628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7"/>
          <a:stretch/>
        </p:blipFill>
        <p:spPr bwMode="auto">
          <a:xfrm>
            <a:off x="2033120" y="4485618"/>
            <a:ext cx="289628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7"/>
          <a:stretch/>
        </p:blipFill>
        <p:spPr bwMode="auto">
          <a:xfrm>
            <a:off x="1727838" y="4650073"/>
            <a:ext cx="289628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7"/>
          <a:stretch/>
        </p:blipFill>
        <p:spPr bwMode="auto">
          <a:xfrm>
            <a:off x="2038451" y="4650073"/>
            <a:ext cx="289628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75"/>
          <a:stretch/>
        </p:blipFill>
        <p:spPr bwMode="auto">
          <a:xfrm>
            <a:off x="1992331" y="5702012"/>
            <a:ext cx="92241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75"/>
          <a:stretch/>
        </p:blipFill>
        <p:spPr bwMode="auto">
          <a:xfrm>
            <a:off x="1777765" y="5703311"/>
            <a:ext cx="92241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75"/>
          <a:stretch/>
        </p:blipFill>
        <p:spPr bwMode="auto">
          <a:xfrm>
            <a:off x="1881037" y="5866467"/>
            <a:ext cx="92241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75"/>
          <a:stretch/>
        </p:blipFill>
        <p:spPr bwMode="auto">
          <a:xfrm>
            <a:off x="1791000" y="5867766"/>
            <a:ext cx="92241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Image result for class studen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75"/>
          <a:stretch/>
        </p:blipFill>
        <p:spPr bwMode="auto">
          <a:xfrm>
            <a:off x="1989034" y="5867766"/>
            <a:ext cx="92241" cy="1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Image result for teac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556792"/>
            <a:ext cx="322105" cy="45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Image result for teac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71" y="3768333"/>
            <a:ext cx="322105" cy="45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Image result for teach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54" y="5204719"/>
            <a:ext cx="322105" cy="45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rot="5400000">
            <a:off x="1739073" y="3094807"/>
            <a:ext cx="648072" cy="1201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24000" y="6504051"/>
            <a:ext cx="2433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Pixabay.com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0CBC7A-0505-427B-91A9-F8C24113D2A1}"/>
              </a:ext>
            </a:extLst>
          </p:cNvPr>
          <p:cNvSpPr/>
          <p:nvPr/>
        </p:nvSpPr>
        <p:spPr>
          <a:xfrm>
            <a:off x="1572798" y="1484784"/>
            <a:ext cx="994811" cy="4600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8B91D5-6C28-4AAF-8B7B-36D9846B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835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noProof="0" dirty="0"/>
              <a:t>Beskrivende forskning</a:t>
            </a:r>
            <a:br>
              <a:rPr lang="nb-NO" noProof="0" dirty="0"/>
            </a:br>
            <a:r>
              <a:rPr lang="nb-NO" noProof="0" dirty="0"/>
              <a:t>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/>
              <a:t>Hvordan utvikles aggresjon hos små barn?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33057088-D8AF-4D2F-9B2B-34F61DC519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26" y="2281215"/>
            <a:ext cx="4747841" cy="39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4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400" y="1340768"/>
            <a:ext cx="10153127" cy="4536504"/>
          </a:xfrm>
        </p:spPr>
        <p:txBody>
          <a:bodyPr>
            <a:normAutofit/>
          </a:bodyPr>
          <a:lstStyle/>
          <a:p>
            <a:pPr lvl="0"/>
            <a:r>
              <a:rPr lang="nb-NO" noProof="0" dirty="0"/>
              <a:t>Måling av elevenes ferdigheter i regning før forsøket begynner (pretest)</a:t>
            </a:r>
          </a:p>
          <a:p>
            <a:r>
              <a:rPr lang="nb-NO" noProof="0" dirty="0"/>
              <a:t>Måling av elevenes ferdigheter i regning ved utgangen av skoleåret (posttest)</a:t>
            </a:r>
          </a:p>
          <a:p>
            <a:r>
              <a:rPr lang="nb-NO" noProof="0" dirty="0"/>
              <a:t>Registreringsskjema</a:t>
            </a:r>
          </a:p>
          <a:p>
            <a:r>
              <a:rPr lang="nb-NO" noProof="0" dirty="0"/>
              <a:t>Spørreundersøkelse til lærere og skoleleder</a:t>
            </a:r>
          </a:p>
          <a:p>
            <a:r>
              <a:rPr lang="nb-NO" noProof="0" dirty="0"/>
              <a:t>Besøk ved skolene (casestudier)</a:t>
            </a:r>
          </a:p>
          <a:p>
            <a:r>
              <a:rPr lang="nb-NO" noProof="0" dirty="0"/>
              <a:t>Registerdata (kjennetegn ved elev/foreldre og nasjonale prøver)</a:t>
            </a:r>
          </a:p>
          <a:p>
            <a:r>
              <a:rPr lang="nb-NO" noProof="0" dirty="0"/>
              <a:t>Innhenting av samtykkeskjema for kobling av data</a:t>
            </a:r>
          </a:p>
          <a:p>
            <a:pPr marL="0" indent="0">
              <a:buNone/>
            </a:pPr>
            <a:endParaRPr lang="nb-NO" noProof="0" dirty="0"/>
          </a:p>
          <a:p>
            <a:pPr marL="338138" lvl="1" indent="0">
              <a:buNone/>
            </a:pPr>
            <a:endParaRPr lang="nb-NO" noProof="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98A2741-982B-437A-9343-94FC2F184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6001" y="666510"/>
            <a:ext cx="7739741" cy="369332"/>
          </a:xfrm>
        </p:spPr>
        <p:txBody>
          <a:bodyPr>
            <a:normAutofit fontScale="90000"/>
          </a:bodyPr>
          <a:lstStyle/>
          <a:p>
            <a:pPr algn="ctr"/>
            <a:r>
              <a:rPr lang="nb-NO" sz="2400" noProof="0" dirty="0">
                <a:solidFill>
                  <a:srgbClr val="F28E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1+1 	</a:t>
            </a:r>
            <a:r>
              <a:rPr lang="nb-NO" sz="2400" noProof="0" dirty="0"/>
              <a:t>Om prosjektet: Datainnsamling</a:t>
            </a:r>
            <a:br>
              <a:rPr lang="nb-NO" sz="3200" noProof="0" dirty="0"/>
            </a:br>
            <a:endParaRPr lang="nb-NO" sz="3200" noProof="0" dirty="0">
              <a:solidFill>
                <a:srgbClr val="F28E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EB8B0D-6750-42A9-A088-61D4CDB3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7834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85C149-5EE3-4DCB-93B3-E750D0E55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noProof="0" dirty="0"/>
              <a:t>Generell likevekt</a:t>
            </a:r>
          </a:p>
          <a:p>
            <a:pPr lvl="1"/>
            <a:r>
              <a:rPr lang="nb-NO" noProof="0" dirty="0"/>
              <a:t>Hva er effekten av små klasser – når vi har tilgjengelige lærere</a:t>
            </a:r>
          </a:p>
          <a:p>
            <a:pPr lvl="1"/>
            <a:r>
              <a:rPr lang="nb-NO" noProof="0" dirty="0"/>
              <a:t>Hva er effekten når det er få eller mindre kvalifiserte lærere?</a:t>
            </a:r>
          </a:p>
          <a:p>
            <a:r>
              <a:rPr lang="nb-NO" noProof="0" dirty="0" err="1"/>
              <a:t>Hawthorne</a:t>
            </a:r>
            <a:r>
              <a:rPr lang="nb-NO" noProof="0" dirty="0"/>
              <a:t> effekter</a:t>
            </a:r>
          </a:p>
          <a:p>
            <a:pPr lvl="1"/>
            <a:r>
              <a:rPr lang="nb-NO" noProof="0" dirty="0"/>
              <a:t>Forsøksgruppen påvirkes av at de er med i et forsøk</a:t>
            </a:r>
          </a:p>
          <a:p>
            <a:r>
              <a:rPr lang="nb-NO" noProof="0" dirty="0"/>
              <a:t>John Henry effekter</a:t>
            </a:r>
          </a:p>
          <a:p>
            <a:pPr lvl="1"/>
            <a:r>
              <a:rPr lang="nb-NO" noProof="0" dirty="0"/>
              <a:t>Sammenligningsgruppen påvirkes av at de er med i et forsøk</a:t>
            </a:r>
          </a:p>
          <a:p>
            <a:r>
              <a:rPr lang="nb-NO" noProof="0" dirty="0"/>
              <a:t>Kan forsøket </a:t>
            </a:r>
            <a:r>
              <a:rPr lang="nb-NO" noProof="0" dirty="0" err="1"/>
              <a:t>replikeres</a:t>
            </a:r>
            <a:r>
              <a:rPr lang="nb-NO" noProof="0" dirty="0"/>
              <a:t>?</a:t>
            </a:r>
          </a:p>
          <a:p>
            <a:r>
              <a:rPr lang="nb-NO" noProof="0" dirty="0"/>
              <a:t>Blir resultatene de samme med en annen populasjon?</a:t>
            </a:r>
          </a:p>
          <a:p>
            <a:r>
              <a:rPr lang="nb-NO" noProof="0" dirty="0"/>
              <a:t>Blir resultatene de samme hvis tiltaket utformes litt forskjellig?</a:t>
            </a:r>
          </a:p>
          <a:p>
            <a:pPr lvl="1"/>
            <a:endParaRPr lang="nb-NO" noProof="0" dirty="0"/>
          </a:p>
          <a:p>
            <a:pPr lvl="1"/>
            <a:endParaRPr lang="nb-NO" noProof="0" dirty="0"/>
          </a:p>
          <a:p>
            <a:pPr lvl="1"/>
            <a:endParaRPr lang="nb-NO" noProof="0" dirty="0"/>
          </a:p>
          <a:p>
            <a:pPr lvl="1"/>
            <a:endParaRPr lang="nb-NO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D8C7B36-797F-46C1-B745-C9D7CF075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22A839-6CAB-4AE3-BBDD-2DD287F5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Eksperiment - begrensninger</a:t>
            </a:r>
          </a:p>
        </p:txBody>
      </p:sp>
    </p:spTree>
    <p:extLst>
      <p:ext uri="{BB962C8B-B14F-4D97-AF65-F5344CB8AC3E}">
        <p14:creationId xmlns:p14="http://schemas.microsoft.com/office/powerpoint/2010/main" val="2450175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Brudd på randomisering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Brudd på randomisering </a:t>
            </a:r>
          </a:p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Glemme </a:t>
            </a:r>
            <a:r>
              <a:rPr lang="nb-NO" noProof="0" dirty="0" err="1"/>
              <a:t>spillover</a:t>
            </a:r>
            <a:r>
              <a:rPr lang="nb-NO" noProof="0" dirty="0"/>
              <a:t>-effekter</a:t>
            </a:r>
          </a:p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Ikke ha nok styrke</a:t>
            </a:r>
          </a:p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Ikke ha gode nok utfallsmål</a:t>
            </a:r>
          </a:p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Datainnsamling forskjellig i forsøks- og sammenligningsgruppe</a:t>
            </a:r>
          </a:p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Høyt frafall i datainnsamling</a:t>
            </a:r>
          </a:p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Glemme å undersøke implementering og andre </a:t>
            </a:r>
            <a:r>
              <a:rPr lang="nb-NO" noProof="0" dirty="0" err="1"/>
              <a:t>trussler</a:t>
            </a:r>
            <a:r>
              <a:rPr lang="nb-NO" noProof="0" dirty="0"/>
              <a:t> underveis</a:t>
            </a:r>
          </a:p>
          <a:p>
            <a:pPr marL="33351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Ytre validitet:</a:t>
            </a:r>
          </a:p>
          <a:p>
            <a:pPr marL="790711" lvl="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Er det som skjer i eksperimentet gyldig uten eksperimentet?</a:t>
            </a:r>
          </a:p>
          <a:p>
            <a:pPr marL="790711" lvl="1" indent="-333511" defTabSz="266809">
              <a:spcBef>
                <a:spcPts val="2039"/>
              </a:spcBef>
              <a:defRPr sz="2988"/>
            </a:pPr>
            <a:r>
              <a:rPr lang="nb-NO" noProof="0" dirty="0"/>
              <a:t>Ser det likt ut i verden?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AF7BE4-D798-429D-81EC-3758D941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9D44B0-E248-4872-BD62-EEF9A4A7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Eksperiment – trusler og fallgruver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bilde" descr="bilde"/>
          <p:cNvPicPr>
            <a:picLocks/>
          </p:cNvPicPr>
          <p:nvPr/>
        </p:nvPicPr>
        <p:blipFill rotWithShape="1">
          <a:blip r:embed="rId2"/>
          <a:srcRect l="102" t="277" r="2616" b="3968"/>
          <a:stretch/>
        </p:blipFill>
        <p:spPr>
          <a:xfrm>
            <a:off x="6313713" y="322217"/>
            <a:ext cx="5312229" cy="46852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6E783-C6BB-44CE-9B1C-458519A3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FEFF42A2-551F-40C6-AFD3-73FCF3667E3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032" t="1481" r="1466" b="4366"/>
          <a:stretch/>
        </p:blipFill>
        <p:spPr>
          <a:xfrm>
            <a:off x="854603" y="1955376"/>
            <a:ext cx="4954014" cy="4205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2AB23-14C8-4E8B-AF04-46C5DAD20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03" y="654564"/>
            <a:ext cx="3781425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9F438-E6FD-416C-8371-B88C695AD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03" y="1090892"/>
            <a:ext cx="3876675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A4406-66AD-496F-8118-8A95DBB43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78" y="1362120"/>
            <a:ext cx="4676775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a-med-hj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Ta-med-hjem</a:t>
            </a:r>
          </a:p>
        </p:txBody>
      </p:sp>
      <p:sp>
        <p:nvSpPr>
          <p:cNvPr id="433" name="Eksperimen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Eksperiment/RCT: Gullstandarden for kausale slutninger</a:t>
            </a:r>
          </a:p>
          <a:p>
            <a:r>
              <a:rPr lang="nb-NO" noProof="0" dirty="0"/>
              <a:t>Tilfeldig fordeling T/K</a:t>
            </a:r>
          </a:p>
          <a:p>
            <a:r>
              <a:rPr lang="nb-NO" noProof="0" dirty="0"/>
              <a:t>Primær trussel: ytre validitet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C44B85-A91C-4E9C-A231-DD286732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Kvasi-eks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</a:t>
            </a:r>
          </a:p>
        </p:txBody>
      </p:sp>
      <p:sp>
        <p:nvSpPr>
          <p:cNvPr id="436" name="«An experiment where units are not assigned to conditions randomly» (Shadish et al., 2002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nb-NO" noProof="0" dirty="0"/>
              <a:t>«An </a:t>
            </a:r>
            <a:r>
              <a:rPr lang="nb-NO" noProof="0" dirty="0" err="1"/>
              <a:t>experiment</a:t>
            </a:r>
            <a:r>
              <a:rPr lang="nb-NO" noProof="0" dirty="0"/>
              <a:t> </a:t>
            </a:r>
            <a:r>
              <a:rPr lang="nb-NO" noProof="0" dirty="0" err="1"/>
              <a:t>where</a:t>
            </a:r>
            <a:r>
              <a:rPr lang="nb-NO" noProof="0" dirty="0"/>
              <a:t> units </a:t>
            </a:r>
            <a:r>
              <a:rPr lang="nb-NO" noProof="0" dirty="0" err="1"/>
              <a:t>are</a:t>
            </a:r>
            <a:r>
              <a:rPr lang="nb-NO" noProof="0" dirty="0"/>
              <a:t> not </a:t>
            </a:r>
            <a:r>
              <a:rPr lang="nb-NO" noProof="0" dirty="0" err="1"/>
              <a:t>assigned</a:t>
            </a:r>
            <a:r>
              <a:rPr lang="nb-NO" noProof="0" dirty="0"/>
              <a:t> to </a:t>
            </a:r>
            <a:r>
              <a:rPr lang="nb-NO" noProof="0" dirty="0" err="1"/>
              <a:t>conditions</a:t>
            </a:r>
            <a:r>
              <a:rPr lang="nb-NO" noProof="0" dirty="0"/>
              <a:t> </a:t>
            </a:r>
            <a:r>
              <a:rPr lang="nb-NO" noProof="0" dirty="0" err="1"/>
              <a:t>randomly</a:t>
            </a:r>
            <a:r>
              <a:rPr lang="nb-NO" noProof="0" dirty="0"/>
              <a:t>» </a:t>
            </a:r>
            <a:r>
              <a:rPr lang="nb-NO" sz="1687" noProof="0" dirty="0"/>
              <a:t>(</a:t>
            </a:r>
            <a:r>
              <a:rPr lang="nb-NO" sz="1687" noProof="0" dirty="0" err="1"/>
              <a:t>Shadish</a:t>
            </a:r>
            <a:r>
              <a:rPr lang="nb-NO" sz="1687" noProof="0" dirty="0"/>
              <a:t> et al., 2002)</a:t>
            </a:r>
          </a:p>
          <a:p>
            <a:pPr lvl="1"/>
            <a:r>
              <a:rPr lang="nb-NO" noProof="0" dirty="0"/>
              <a:t>Barn «velges» til tiltak og kontroll av en grunn</a:t>
            </a:r>
          </a:p>
          <a:p>
            <a:pPr lvl="1"/>
            <a:r>
              <a:rPr lang="nb-NO" noProof="0" dirty="0"/>
              <a:t>Brudd på randomisering</a:t>
            </a:r>
          </a:p>
          <a:p>
            <a:pPr lvl="1"/>
            <a:r>
              <a:rPr lang="nb-NO" noProof="0" dirty="0"/>
              <a:t>MEN… kan allikevel være mulig å utnytte tilfeldighet for å finne kausalitet</a:t>
            </a:r>
          </a:p>
          <a:p>
            <a:r>
              <a:rPr lang="nb-NO" noProof="0" dirty="0"/>
              <a:t>Fordeler</a:t>
            </a:r>
          </a:p>
          <a:p>
            <a:pPr lvl="1"/>
            <a:r>
              <a:rPr lang="nb-NO" noProof="0" dirty="0"/>
              <a:t>Kan ha høy ytre validitet </a:t>
            </a:r>
          </a:p>
          <a:p>
            <a:pPr lvl="1"/>
            <a:r>
              <a:rPr lang="nb-NO" noProof="0" dirty="0"/>
              <a:t>Testet i «den virkelige verden»</a:t>
            </a:r>
          </a:p>
          <a:p>
            <a:pPr lvl="1"/>
            <a:r>
              <a:rPr lang="nb-NO" noProof="0" dirty="0"/>
              <a:t>Kan teste hypoteser som ikke kan testes eksperimentelt</a:t>
            </a:r>
          </a:p>
          <a:p>
            <a:r>
              <a:rPr lang="nb-NO" noProof="0" dirty="0"/>
              <a:t>Ulemper</a:t>
            </a:r>
          </a:p>
          <a:p>
            <a:pPr lvl="1"/>
            <a:r>
              <a:rPr lang="nb-NO" noProof="0" dirty="0"/>
              <a:t>Må sannsynliggjøre intern validitet</a:t>
            </a:r>
          </a:p>
          <a:p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A033FB-A74A-4418-86B1-E809C78D0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Kvasi-eks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</a:t>
            </a:r>
          </a:p>
        </p:txBody>
      </p:sp>
      <p:sp>
        <p:nvSpPr>
          <p:cNvPr id="436" name="«An experiment where units are not assigned to conditions randomly» (Shadish et al., 2002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noProof="0" dirty="0"/>
              <a:t>To tradisjoner:</a:t>
            </a:r>
          </a:p>
          <a:p>
            <a:pPr marL="514350" indent="-514350">
              <a:buFont typeface="+mj-lt"/>
              <a:buAutoNum type="arabicPeriod"/>
            </a:pPr>
            <a:r>
              <a:rPr lang="nb-NO" noProof="0" dirty="0"/>
              <a:t>«</a:t>
            </a:r>
            <a:r>
              <a:rPr lang="nb-NO" noProof="0" dirty="0" err="1"/>
              <a:t>Sloppy</a:t>
            </a:r>
            <a:r>
              <a:rPr lang="nb-NO" noProof="0" dirty="0"/>
              <a:t>» design som ikke sannsynliggjør indre validitet</a:t>
            </a:r>
          </a:p>
          <a:p>
            <a:pPr lvl="1"/>
            <a:r>
              <a:rPr lang="nb-NO" noProof="0" dirty="0"/>
              <a:t>Noe tradisjonell evalueringsforskning</a:t>
            </a:r>
          </a:p>
          <a:p>
            <a:pPr lvl="1"/>
            <a:r>
              <a:rPr lang="nb-NO" noProof="0" dirty="0"/>
              <a:t>Et dårlig eksperiment…</a:t>
            </a:r>
          </a:p>
          <a:p>
            <a:pPr marL="514350" indent="-514350">
              <a:buFont typeface="+mj-lt"/>
              <a:buAutoNum type="arabicPeriod"/>
            </a:pPr>
            <a:r>
              <a:rPr lang="nb-NO" noProof="0" dirty="0"/>
              <a:t>Gode design som sannsynliggjør indre validitet</a:t>
            </a:r>
          </a:p>
          <a:p>
            <a:pPr lvl="1"/>
            <a:r>
              <a:rPr lang="nb-NO" noProof="0" dirty="0"/>
              <a:t>«</a:t>
            </a:r>
            <a:r>
              <a:rPr lang="nb-NO" noProof="0" dirty="0" err="1"/>
              <a:t>Nothing</a:t>
            </a:r>
            <a:r>
              <a:rPr lang="nb-NO" noProof="0" dirty="0"/>
              <a:t> is </a:t>
            </a:r>
            <a:r>
              <a:rPr lang="nb-NO" noProof="0" dirty="0" err="1"/>
              <a:t>wrong</a:t>
            </a:r>
            <a:r>
              <a:rPr lang="nb-NO" noProof="0" dirty="0"/>
              <a:t> </a:t>
            </a:r>
            <a:r>
              <a:rPr lang="nb-NO" noProof="0" dirty="0" err="1"/>
              <a:t>with</a:t>
            </a:r>
            <a:r>
              <a:rPr lang="nb-NO" noProof="0" dirty="0"/>
              <a:t> </a:t>
            </a:r>
            <a:r>
              <a:rPr lang="nb-NO" noProof="0" dirty="0" err="1"/>
              <a:t>making</a:t>
            </a:r>
            <a:r>
              <a:rPr lang="nb-NO" noProof="0" dirty="0"/>
              <a:t> </a:t>
            </a:r>
            <a:r>
              <a:rPr lang="nb-NO" noProof="0" dirty="0" err="1"/>
              <a:t>assumptions</a:t>
            </a:r>
            <a:r>
              <a:rPr lang="nb-NO" noProof="0" dirty="0"/>
              <a:t> (…). The </a:t>
            </a:r>
            <a:r>
              <a:rPr lang="nb-NO" noProof="0" dirty="0" err="1"/>
              <a:t>quality</a:t>
            </a:r>
            <a:r>
              <a:rPr lang="nb-NO" noProof="0" dirty="0"/>
              <a:t> </a:t>
            </a:r>
            <a:r>
              <a:rPr lang="nb-NO" noProof="0" dirty="0" err="1"/>
              <a:t>of</a:t>
            </a:r>
            <a:r>
              <a:rPr lang="nb-NO" noProof="0" dirty="0"/>
              <a:t> </a:t>
            </a:r>
            <a:r>
              <a:rPr lang="nb-NO" noProof="0" dirty="0" err="1"/>
              <a:t>these</a:t>
            </a:r>
            <a:r>
              <a:rPr lang="nb-NO" noProof="0" dirty="0"/>
              <a:t> </a:t>
            </a:r>
            <a:r>
              <a:rPr lang="nb-NO" noProof="0" dirty="0" err="1"/>
              <a:t>assumptions</a:t>
            </a:r>
            <a:r>
              <a:rPr lang="nb-NO" noProof="0" dirty="0"/>
              <a:t>, not </a:t>
            </a:r>
            <a:r>
              <a:rPr lang="nb-NO" noProof="0" dirty="0" err="1"/>
              <a:t>their</a:t>
            </a:r>
            <a:r>
              <a:rPr lang="nb-NO" noProof="0" dirty="0"/>
              <a:t> </a:t>
            </a:r>
            <a:r>
              <a:rPr lang="nb-NO" noProof="0" dirty="0" err="1"/>
              <a:t>existence</a:t>
            </a:r>
            <a:r>
              <a:rPr lang="nb-NO" noProof="0" dirty="0"/>
              <a:t>, is </a:t>
            </a:r>
            <a:r>
              <a:rPr lang="nb-NO" noProof="0" dirty="0" err="1"/>
              <a:t>the</a:t>
            </a:r>
            <a:r>
              <a:rPr lang="nb-NO" noProof="0" dirty="0"/>
              <a:t> </a:t>
            </a:r>
            <a:r>
              <a:rPr lang="nb-NO" noProof="0" dirty="0" err="1"/>
              <a:t>issue</a:t>
            </a:r>
            <a:r>
              <a:rPr lang="nb-NO" noProof="0" dirty="0"/>
              <a:t>» (Little &amp; Rubin, 2000)</a:t>
            </a:r>
          </a:p>
          <a:p>
            <a:pPr marL="457200" lvl="1" indent="0">
              <a:buNone/>
            </a:pPr>
            <a:endParaRPr lang="nb-NO" noProof="0" dirty="0"/>
          </a:p>
          <a:p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A033FB-A74A-4418-86B1-E809C78D0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4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Kvasi-eks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</a:t>
            </a:r>
          </a:p>
        </p:txBody>
      </p:sp>
      <p:sp>
        <p:nvSpPr>
          <p:cNvPr id="436" name="«An experiment where units are not assigned to conditions randomly» (Shadish et al., 2002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b-NO" noProof="0" dirty="0"/>
          </a:p>
          <a:p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A033FB-A74A-4418-86B1-E809C78D0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EB608-9F28-4059-9B64-9FE5F407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7" y="1466601"/>
            <a:ext cx="5602761" cy="481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30159-6A6A-4FD5-B18D-83EE95129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61" y="1240986"/>
            <a:ext cx="5751039" cy="2070667"/>
          </a:xfrm>
          <a:prstGeom prst="rect">
            <a:avLst/>
          </a:prstGeom>
        </p:spPr>
      </p:pic>
      <p:sp>
        <p:nvSpPr>
          <p:cNvPr id="9" name="«An experiment where units are not assigned to conditions randomly» (Shadish et al., 2002)…">
            <a:extLst>
              <a:ext uri="{FF2B5EF4-FFF2-40B4-BE49-F238E27FC236}">
                <a16:creationId xmlns:a16="http://schemas.microsoft.com/office/drawing/2014/main" id="{A8FBAFC5-7415-485B-8DB7-3B3CDBD33143}"/>
              </a:ext>
            </a:extLst>
          </p:cNvPr>
          <p:cNvSpPr txBox="1">
            <a:spLocks/>
          </p:cNvSpPr>
          <p:nvPr/>
        </p:nvSpPr>
        <p:spPr>
          <a:xfrm>
            <a:off x="6875463" y="3979615"/>
            <a:ext cx="4648200" cy="283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«Kredibilitetsrevolusjonen»</a:t>
            </a:r>
          </a:p>
        </p:txBody>
      </p:sp>
    </p:spTree>
    <p:extLst>
      <p:ext uri="{BB962C8B-B14F-4D97-AF65-F5344CB8AC3E}">
        <p14:creationId xmlns:p14="http://schemas.microsoft.com/office/powerpoint/2010/main" val="2173061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rimær trussel-seleksjon…"/>
          <p:cNvSpPr txBox="1">
            <a:spLocks noGrp="1"/>
          </p:cNvSpPr>
          <p:nvPr>
            <p:ph idx="1"/>
          </p:nvPr>
        </p:nvSpPr>
        <p:spPr>
          <a:xfrm>
            <a:off x="838200" y="4180681"/>
            <a:ext cx="10515600" cy="2104295"/>
          </a:xfrm>
          <a:prstGeom prst="rect">
            <a:avLst/>
          </a:prstGeom>
        </p:spPr>
        <p:txBody>
          <a:bodyPr/>
          <a:lstStyle/>
          <a:p>
            <a:pPr defTabSz="208947">
              <a:spcBef>
                <a:spcPts val="1617"/>
              </a:spcBef>
              <a:defRPr sz="2340"/>
            </a:pPr>
            <a:r>
              <a:rPr lang="nb-NO" noProof="0" dirty="0"/>
              <a:t>Primær trussel er seleksjon</a:t>
            </a:r>
          </a:p>
          <a:p>
            <a:pPr defTabSz="208947">
              <a:spcBef>
                <a:spcPts val="1617"/>
              </a:spcBef>
              <a:defRPr sz="2340"/>
            </a:pPr>
            <a:r>
              <a:rPr lang="nb-NO" noProof="0" dirty="0"/>
              <a:t>Gruppene er ikke like:</a:t>
            </a:r>
          </a:p>
          <a:p>
            <a:pPr lvl="1" defTabSz="208947">
              <a:spcBef>
                <a:spcPts val="1617"/>
              </a:spcBef>
              <a:defRPr sz="2340"/>
            </a:pPr>
            <a:r>
              <a:rPr lang="nb-NO" noProof="0" dirty="0"/>
              <a:t>Forskjell i Y kan skyldes intervensjon</a:t>
            </a:r>
          </a:p>
          <a:p>
            <a:pPr lvl="1" defTabSz="208947">
              <a:spcBef>
                <a:spcPts val="1617"/>
              </a:spcBef>
              <a:defRPr sz="2340"/>
            </a:pPr>
            <a:r>
              <a:rPr lang="nb-NO" noProof="0" dirty="0"/>
              <a:t>Eller forskjeller i hvem som «velger» intervensjon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FF03EE-D15D-48E7-95BD-76368A6F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542EF-BBFE-4C47-9F49-28AB8A1AC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27" y="1983184"/>
            <a:ext cx="7362825" cy="1905000"/>
          </a:xfrm>
          <a:prstGeom prst="rect">
            <a:avLst/>
          </a:prstGeom>
        </p:spPr>
      </p:pic>
      <p:sp>
        <p:nvSpPr>
          <p:cNvPr id="12" name="Kvasi-eksperiment">
            <a:extLst>
              <a:ext uri="{FF2B5EF4-FFF2-40B4-BE49-F238E27FC236}">
                <a16:creationId xmlns:a16="http://schemas.microsoft.com/office/drawing/2014/main" id="{CB8B3B58-EE55-418A-9DDB-54F57797D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 – post-test design med ikke ekvivalente grupper («</a:t>
            </a:r>
            <a:r>
              <a:rPr lang="nb-NO" noProof="0" dirty="0" err="1"/>
              <a:t>Sloppy</a:t>
            </a:r>
            <a:r>
              <a:rPr lang="nb-NO" noProof="0" dirty="0"/>
              <a:t>»)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rimær trussel-seleksjon og modning/historie…"/>
          <p:cNvSpPr txBox="1">
            <a:spLocks noGrp="1"/>
          </p:cNvSpPr>
          <p:nvPr>
            <p:ph idx="1"/>
          </p:nvPr>
        </p:nvSpPr>
        <p:spPr>
          <a:xfrm>
            <a:off x="838200" y="4131531"/>
            <a:ext cx="10515600" cy="2045431"/>
          </a:xfrm>
          <a:prstGeom prst="rect">
            <a:avLst/>
          </a:prstGeom>
        </p:spPr>
        <p:txBody>
          <a:bodyPr/>
          <a:lstStyle/>
          <a:p>
            <a:pPr defTabSz="202518">
              <a:spcBef>
                <a:spcPts val="1547"/>
              </a:spcBef>
              <a:defRPr sz="2268"/>
            </a:pPr>
            <a:r>
              <a:rPr lang="nb-NO" noProof="0" dirty="0"/>
              <a:t>Primær trussel er seleksjon og modning/historie</a:t>
            </a:r>
          </a:p>
          <a:p>
            <a:pPr defTabSz="202518">
              <a:spcBef>
                <a:spcPts val="1547"/>
              </a:spcBef>
              <a:defRPr sz="2268"/>
            </a:pPr>
            <a:r>
              <a:rPr lang="nb-NO" noProof="0" dirty="0"/>
              <a:t>Deltagere kan forandre seg av mange grunner</a:t>
            </a:r>
          </a:p>
          <a:p>
            <a:pPr lvl="1" defTabSz="202518">
              <a:spcBef>
                <a:spcPts val="1547"/>
              </a:spcBef>
              <a:defRPr sz="2268"/>
            </a:pPr>
            <a:r>
              <a:rPr lang="nb-NO" noProof="0" dirty="0"/>
              <a:t>Forskjell i Y kan skyldes modning, regresjon til gjennomsnittet</a:t>
            </a:r>
          </a:p>
          <a:p>
            <a:pPr lvl="1" defTabSz="202518">
              <a:spcBef>
                <a:spcPts val="1547"/>
              </a:spcBef>
              <a:defRPr sz="2268"/>
            </a:pPr>
            <a:r>
              <a:rPr lang="nb-NO" noProof="0" dirty="0"/>
              <a:t>Ukjent kontrafaktisk betingelse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DFFCA-B9D0-400F-8788-BCE88DC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04E76-769B-4C86-80E3-E38E240A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62" y="1927287"/>
            <a:ext cx="5524500" cy="2114550"/>
          </a:xfrm>
          <a:prstGeom prst="rect">
            <a:avLst/>
          </a:prstGeom>
        </p:spPr>
      </p:pic>
      <p:sp>
        <p:nvSpPr>
          <p:cNvPr id="14" name="Kvasi-eksperiment">
            <a:extLst>
              <a:ext uri="{FF2B5EF4-FFF2-40B4-BE49-F238E27FC236}">
                <a16:creationId xmlns:a16="http://schemas.microsoft.com/office/drawing/2014/main" id="{7802E08D-6E3D-453A-9981-481086867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 – pre-post-test design uten kontrollgruppe («</a:t>
            </a:r>
            <a:r>
              <a:rPr lang="nb-NO" noProof="0" dirty="0" err="1"/>
              <a:t>Sloppy</a:t>
            </a:r>
            <a:r>
              <a:rPr lang="nb-NO" noProof="0" dirty="0"/>
              <a:t>»)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noProof="0" dirty="0"/>
              <a:t>Beskrivende forskning</a:t>
            </a:r>
            <a:br>
              <a:rPr lang="nb-NO" noProof="0" dirty="0"/>
            </a:br>
            <a:r>
              <a:rPr lang="nb-NO" noProof="0" dirty="0"/>
              <a:t>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3200" noProof="0" dirty="0"/>
              <a:t>Hvordan utvikles aggresjon (Avhengig variabel: Y) hos småbarn?</a:t>
            </a:r>
          </a:p>
          <a:p>
            <a:pPr lvl="1"/>
            <a:endParaRPr lang="nb-NO" sz="2800" noProof="0" dirty="0"/>
          </a:p>
          <a:p>
            <a:r>
              <a:rPr lang="nb-NO" sz="3200" noProof="0" dirty="0"/>
              <a:t>Hva kjennetegner barn som utvikler mer aggresjon?</a:t>
            </a:r>
            <a:endParaRPr lang="nb-NO" noProof="0" dirty="0"/>
          </a:p>
          <a:p>
            <a:pPr lvl="1"/>
            <a:r>
              <a:rPr lang="nb-NO" noProof="0" dirty="0"/>
              <a:t>f.eks. kjønn, mors mentale helse, familieforhold? (Uavhengige variabler: </a:t>
            </a:r>
            <a:r>
              <a:rPr lang="nb-NO" noProof="0" dirty="0" err="1"/>
              <a:t>X</a:t>
            </a:r>
            <a:r>
              <a:rPr lang="nb-NO" noProof="0" dirty="0"/>
              <a:t>)</a:t>
            </a:r>
          </a:p>
          <a:p>
            <a:pPr lvl="1"/>
            <a:r>
              <a:rPr lang="nb-NO" noProof="0" dirty="0"/>
              <a:t>Data: Spørreskjema til mor, samlet over tid (longitudinell studie)</a:t>
            </a:r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08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DFFCA-B9D0-400F-8788-BCE88DC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14" name="Kvasi-eksperiment">
            <a:extLst>
              <a:ext uri="{FF2B5EF4-FFF2-40B4-BE49-F238E27FC236}">
                <a16:creationId xmlns:a16="http://schemas.microsoft.com/office/drawing/2014/main" id="{7802E08D-6E3D-453A-9981-481086867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 – kan vi gjøre det bedre?</a:t>
            </a:r>
          </a:p>
        </p:txBody>
      </p:sp>
      <p:sp>
        <p:nvSpPr>
          <p:cNvPr id="6" name="Eksperiment…">
            <a:extLst>
              <a:ext uri="{FF2B5EF4-FFF2-40B4-BE49-F238E27FC236}">
                <a16:creationId xmlns:a16="http://schemas.microsoft.com/office/drawing/2014/main" id="{D76FCC3E-4BCE-4742-9CA0-528443AAF2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  <p:sp>
        <p:nvSpPr>
          <p:cNvPr id="7" name="Eksperiment…">
            <a:extLst>
              <a:ext uri="{FF2B5EF4-FFF2-40B4-BE49-F238E27FC236}">
                <a16:creationId xmlns:a16="http://schemas.microsoft.com/office/drawing/2014/main" id="{2D891AAD-7241-48E6-9B0F-62F2095358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nb-NO" noProof="0" dirty="0"/>
              <a:t>Avbrutte tidsserier (</a:t>
            </a:r>
            <a:r>
              <a:rPr lang="nb-NO" noProof="0" dirty="0" err="1"/>
              <a:t>Interrupted</a:t>
            </a:r>
            <a:r>
              <a:rPr lang="nb-NO" noProof="0" dirty="0"/>
              <a:t> time series, ITS) (litt «</a:t>
            </a:r>
            <a:r>
              <a:rPr lang="nb-NO" noProof="0" dirty="0" err="1"/>
              <a:t>Sloppy</a:t>
            </a:r>
            <a:r>
              <a:rPr lang="nb-NO" noProof="0" dirty="0"/>
              <a:t>»)</a:t>
            </a:r>
          </a:p>
          <a:p>
            <a:r>
              <a:rPr lang="nb-NO" noProof="0" dirty="0"/>
              <a:t>Forskjell-i-forskjeller (</a:t>
            </a:r>
            <a:r>
              <a:rPr lang="nb-NO" noProof="0" dirty="0" err="1"/>
              <a:t>Difference</a:t>
            </a:r>
            <a:r>
              <a:rPr lang="nb-NO" noProof="0" dirty="0"/>
              <a:t>-in-</a:t>
            </a:r>
            <a:r>
              <a:rPr lang="nb-NO" noProof="0" dirty="0" err="1"/>
              <a:t>differences</a:t>
            </a:r>
            <a:r>
              <a:rPr lang="nb-NO" noProof="0" dirty="0"/>
              <a:t>, DD)</a:t>
            </a:r>
          </a:p>
          <a:p>
            <a:r>
              <a:rPr lang="nb-NO" noProof="0" dirty="0"/>
              <a:t>Instrument variabler (Instrumental variables, IV)</a:t>
            </a:r>
          </a:p>
          <a:p>
            <a:r>
              <a:rPr lang="nb-NO" noProof="0" dirty="0"/>
              <a:t>Regresjonsdiskontinuitet (</a:t>
            </a:r>
            <a:r>
              <a:rPr lang="nb-NO" noProof="0" dirty="0" err="1"/>
              <a:t>Regression</a:t>
            </a:r>
            <a:r>
              <a:rPr lang="nb-NO" noProof="0" dirty="0"/>
              <a:t> </a:t>
            </a:r>
            <a:r>
              <a:rPr lang="nb-NO" noProof="0" dirty="0" err="1"/>
              <a:t>discontinuity</a:t>
            </a:r>
            <a:r>
              <a:rPr lang="nb-NO" noProof="0" dirty="0"/>
              <a:t>, RD)</a:t>
            </a:r>
          </a:p>
          <a:p>
            <a:endParaRPr lang="nb-NO" noProof="0" dirty="0"/>
          </a:p>
          <a:p>
            <a:r>
              <a:rPr lang="nb-NO" noProof="0" dirty="0"/>
              <a:t>Eksplisitte antagelser om kontrafaktiske betingelser og tester som sannsynliggjør disse</a:t>
            </a:r>
          </a:p>
          <a:p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362257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DFFCA-B9D0-400F-8788-BCE88DC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14" name="Kvasi-eksperiment">
            <a:extLst>
              <a:ext uri="{FF2B5EF4-FFF2-40B4-BE49-F238E27FC236}">
                <a16:creationId xmlns:a16="http://schemas.microsoft.com/office/drawing/2014/main" id="{7802E08D-6E3D-453A-9981-481086867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 – eksempel</a:t>
            </a:r>
          </a:p>
        </p:txBody>
      </p:sp>
      <p:sp>
        <p:nvSpPr>
          <p:cNvPr id="6" name="Eksperiment…">
            <a:extLst>
              <a:ext uri="{FF2B5EF4-FFF2-40B4-BE49-F238E27FC236}">
                <a16:creationId xmlns:a16="http://schemas.microsoft.com/office/drawing/2014/main" id="{D76FCC3E-4BCE-4742-9CA0-528443AAF2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  <p:sp>
        <p:nvSpPr>
          <p:cNvPr id="7" name="Eksperiment…">
            <a:extLst>
              <a:ext uri="{FF2B5EF4-FFF2-40B4-BE49-F238E27FC236}">
                <a16:creationId xmlns:a16="http://schemas.microsoft.com/office/drawing/2014/main" id="{2D891AAD-7241-48E6-9B0F-62F2095358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>
                <a:solidFill>
                  <a:srgbClr val="303030"/>
                </a:solidFill>
                <a:latin typeface="Roboto" panose="020B0604020202020204" pitchFamily="2" charset="0"/>
              </a:rPr>
              <a:t>R</a:t>
            </a:r>
            <a:r>
              <a:rPr lang="nb-NO" b="0" i="0" noProof="0" dirty="0">
                <a:solidFill>
                  <a:srgbClr val="303030"/>
                </a:solidFill>
                <a:effectLst/>
                <a:latin typeface="Roboto" panose="020B0604020202020204" pitchFamily="2" charset="0"/>
              </a:rPr>
              <a:t>eglene om rett til spesialpedagogisk hjelp og rett til tegnspråkopplæring for barn under opplæringspliktig alder ble flyttet fra opplæringsloven til barnehageloven 1. august 2016</a:t>
            </a:r>
          </a:p>
          <a:p>
            <a:r>
              <a:rPr lang="nb-NO" noProof="0" dirty="0">
                <a:solidFill>
                  <a:srgbClr val="303030"/>
                </a:solidFill>
                <a:latin typeface="Roboto" panose="020B0604020202020204" pitchFamily="2" charset="0"/>
              </a:rPr>
              <a:t>Gjør elever som får vedtak om spesialundervisning etter 1. august 2016 det bedre på kar</a:t>
            </a:r>
            <a:r>
              <a:rPr lang="nb-NO" b="0" i="0" noProof="0" dirty="0">
                <a:solidFill>
                  <a:srgbClr val="303030"/>
                </a:solidFill>
                <a:effectLst/>
                <a:latin typeface="Roboto" panose="020B0604020202020204" pitchFamily="2" charset="0"/>
              </a:rPr>
              <a:t>tleggingsprøver i 1. klasse</a:t>
            </a:r>
            <a:r>
              <a:rPr lang="nb-NO" noProof="0" dirty="0">
                <a:solidFill>
                  <a:srgbClr val="303030"/>
                </a:solidFill>
                <a:latin typeface="Roboto" panose="020B0604020202020204" pitchFamily="2" charset="0"/>
              </a:rPr>
              <a:t>, sammenlignet med elever som får vedtak om spesialundervisning før 1. august 2016?</a:t>
            </a:r>
            <a:endParaRPr lang="nb-NO" b="0" i="0" noProof="0" dirty="0">
              <a:solidFill>
                <a:srgbClr val="303030"/>
              </a:solidFill>
              <a:effectLst/>
              <a:latin typeface="Roboto" panose="020B0604020202020204" pitchFamily="2" charset="0"/>
            </a:endParaRPr>
          </a:p>
          <a:p>
            <a:pPr marL="0" indent="0">
              <a:buNone/>
            </a:pPr>
            <a:endParaRPr lang="nb-NO" b="0" i="0" noProof="0" dirty="0">
              <a:solidFill>
                <a:srgbClr val="303030"/>
              </a:solidFill>
              <a:effectLst/>
              <a:latin typeface="Roboto" panose="020B0604020202020204" pitchFamily="2" charset="0"/>
            </a:endParaRPr>
          </a:p>
          <a:p>
            <a:endParaRPr lang="nb-NO" noProof="0" dirty="0"/>
          </a:p>
          <a:p>
            <a:endParaRPr lang="nb-NO" noProof="0" dirty="0"/>
          </a:p>
        </p:txBody>
      </p:sp>
      <p:pic>
        <p:nvPicPr>
          <p:cNvPr id="8" name="bilde" descr="bilde">
            <a:extLst>
              <a:ext uri="{FF2B5EF4-FFF2-40B4-BE49-F238E27FC236}">
                <a16:creationId xmlns:a16="http://schemas.microsoft.com/office/drawing/2014/main" id="{EB9678FB-0696-4753-9B9E-7EDE6B52E2F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0640000">
            <a:off x="8295275" y="4300365"/>
            <a:ext cx="1369160" cy="2169683"/>
          </a:xfrm>
          <a:prstGeom prst="rect">
            <a:avLst/>
          </a:prstGeom>
          <a:effectLst>
            <a:outerShdw blurRad="63500" dist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9" name="bilde" descr="bilde">
            <a:extLst>
              <a:ext uri="{FF2B5EF4-FFF2-40B4-BE49-F238E27FC236}">
                <a16:creationId xmlns:a16="http://schemas.microsoft.com/office/drawing/2014/main" id="{2AA25523-62B9-444C-9C9E-58B422C602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420000">
            <a:off x="10253504" y="4069978"/>
            <a:ext cx="1276384" cy="2439749"/>
          </a:xfrm>
          <a:prstGeom prst="rect">
            <a:avLst/>
          </a:prstGeom>
          <a:effectLst>
            <a:outerShdw blurRad="63500" dist="127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155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annsynliggjøring av indre validit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-eksperimenter: Avbrutt tidsserie</a:t>
            </a:r>
          </a:p>
        </p:txBody>
      </p:sp>
      <p:sp>
        <p:nvSpPr>
          <p:cNvPr id="464" name="Eksplisitte antagelser om kontrafaktiske betingelser…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67164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>
                <a:solidFill>
                  <a:srgbClr val="303030"/>
                </a:solidFill>
                <a:latin typeface="Roboto" panose="020B0604020202020204" pitchFamily="2" charset="0"/>
              </a:rPr>
              <a:t>Forskjellen i resultat på kartleggingsprøve i 1. klasse for de med vedtak om spesialundervisning før og etter tiltak</a:t>
            </a:r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CC612F-45F3-472C-B8CE-F041DC7E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7" name="bilde" descr="bilde">
            <a:extLst>
              <a:ext uri="{FF2B5EF4-FFF2-40B4-BE49-F238E27FC236}">
                <a16:creationId xmlns:a16="http://schemas.microsoft.com/office/drawing/2014/main" id="{DCDC9539-01BA-4232-A1FC-98C641EEFFB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989" t="2798" r="1572" b="4445"/>
          <a:stretch/>
        </p:blipFill>
        <p:spPr>
          <a:xfrm>
            <a:off x="5860869" y="1942010"/>
            <a:ext cx="6087291" cy="3857899"/>
          </a:xfrm>
          <a:prstGeom prst="rect">
            <a:avLst/>
          </a:prstGeom>
        </p:spPr>
      </p:pic>
      <p:sp>
        <p:nvSpPr>
          <p:cNvPr id="8" name="Oval">
            <a:extLst>
              <a:ext uri="{FF2B5EF4-FFF2-40B4-BE49-F238E27FC236}">
                <a16:creationId xmlns:a16="http://schemas.microsoft.com/office/drawing/2014/main" id="{03FF7C74-150A-41DB-A64B-6CFDBE691B34}"/>
              </a:ext>
            </a:extLst>
          </p:cNvPr>
          <p:cNvSpPr/>
          <p:nvPr/>
        </p:nvSpPr>
        <p:spPr>
          <a:xfrm>
            <a:off x="9302262" y="3636254"/>
            <a:ext cx="1637994" cy="1577950"/>
          </a:xfrm>
          <a:prstGeom prst="ellipse">
            <a:avLst/>
          </a:prstGeom>
          <a:ln w="25400">
            <a:solidFill>
              <a:schemeClr val="accent5">
                <a:hueOff val="457874"/>
                <a:satOff val="-29218"/>
                <a:lumOff val="-29125"/>
              </a:schemeClr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333837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Increased focus on language development in ECEC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69676" indent="-369676" defTabSz="295740">
              <a:spcBef>
                <a:spcPts val="2320"/>
              </a:spcBef>
              <a:defRPr sz="3312"/>
            </a:pPr>
            <a:r>
              <a:rPr lang="nb-NO" noProof="0" dirty="0"/>
              <a:t>Det var mer fokus på språkutvikling i barnehagen</a:t>
            </a:r>
          </a:p>
          <a:p>
            <a:pPr marL="739352" lvl="1" indent="-369676" defTabSz="295740">
              <a:spcBef>
                <a:spcPts val="2320"/>
              </a:spcBef>
              <a:defRPr sz="3312"/>
            </a:pPr>
            <a:r>
              <a:rPr lang="nb-NO" noProof="0" dirty="0"/>
              <a:t>F.eks. SPROFF (våren 2016)</a:t>
            </a:r>
          </a:p>
          <a:p>
            <a:pPr marL="369676" indent="-369676" defTabSz="295740">
              <a:spcBef>
                <a:spcPts val="2320"/>
              </a:spcBef>
              <a:defRPr sz="3312"/>
            </a:pPr>
            <a:r>
              <a:rPr lang="nb-NO" noProof="0" dirty="0"/>
              <a:t>Mer videreutdanning av barnehageansatte </a:t>
            </a:r>
          </a:p>
          <a:p>
            <a:pPr marL="369676" indent="-369676" defTabSz="295740">
              <a:spcBef>
                <a:spcPts val="2320"/>
              </a:spcBef>
              <a:defRPr sz="3312"/>
            </a:pPr>
            <a:r>
              <a:rPr lang="nb-NO" noProof="0" dirty="0"/>
              <a:t>PPT jobbet tettere opp mot barnehagene etter endringen</a:t>
            </a:r>
          </a:p>
          <a:p>
            <a:pPr marL="0" indent="0" defTabSz="295740">
              <a:spcBef>
                <a:spcPts val="2320"/>
              </a:spcBef>
              <a:buNone/>
              <a:defRPr sz="3312"/>
            </a:pPr>
            <a:endParaRPr lang="nb-NO" noProof="0" dirty="0"/>
          </a:p>
          <a:p>
            <a:pPr marL="0" indent="0" defTabSz="295740">
              <a:spcBef>
                <a:spcPts val="2320"/>
              </a:spcBef>
              <a:buNone/>
              <a:defRPr sz="3312"/>
            </a:pPr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573318-62AB-476E-8ECD-62753BD9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ABEF9-E88A-4FB9-9844-D3C95F40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Men… hva om noe annet skjedde samtidig?</a:t>
            </a:r>
          </a:p>
        </p:txBody>
      </p:sp>
    </p:spTree>
    <p:extLst>
      <p:ext uri="{BB962C8B-B14F-4D97-AF65-F5344CB8AC3E}">
        <p14:creationId xmlns:p14="http://schemas.microsoft.com/office/powerpoint/2010/main" val="872028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annsynliggjøring av indre validit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-eksperimenter: Forskjell-i-forskjeller</a:t>
            </a:r>
          </a:p>
        </p:txBody>
      </p:sp>
      <p:sp>
        <p:nvSpPr>
          <p:cNvPr id="464" name="Eksplisitte antagelser om kontrafaktiske betingelser…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3358662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 noProof="0" dirty="0"/>
              <a:t>Tiltaksgruppe vs. sammenligningsgruppe</a:t>
            </a:r>
          </a:p>
          <a:p>
            <a:r>
              <a:rPr lang="nb-NO" noProof="0" dirty="0"/>
              <a:t>Første differanse (</a:t>
            </a:r>
            <a:r>
              <a:rPr lang="nb-NO" noProof="0" dirty="0" err="1"/>
              <a:t>treat</a:t>
            </a:r>
            <a:r>
              <a:rPr lang="nb-NO" noProof="0" dirty="0"/>
              <a:t> vs. non-</a:t>
            </a:r>
            <a:r>
              <a:rPr lang="nb-NO" noProof="0" dirty="0" err="1"/>
              <a:t>treat</a:t>
            </a:r>
            <a:r>
              <a:rPr lang="nb-NO" noProof="0" dirty="0"/>
              <a:t>)</a:t>
            </a:r>
          </a:p>
          <a:p>
            <a:pPr marL="0" indent="0">
              <a:buNone/>
            </a:pPr>
            <a:r>
              <a:rPr lang="nb-NO" noProof="0" dirty="0"/>
              <a:t>Sammenligne hver gruppe før og etter en endring</a:t>
            </a:r>
          </a:p>
          <a:p>
            <a:r>
              <a:rPr lang="nb-NO" noProof="0" dirty="0"/>
              <a:t>Andre differanse (pre vs. post)</a:t>
            </a:r>
          </a:p>
          <a:p>
            <a:pPr marL="0" indent="0">
              <a:buNone/>
            </a:pPr>
            <a:r>
              <a:rPr lang="nb-NO" noProof="0" dirty="0"/>
              <a:t>Antakelser:</a:t>
            </a:r>
          </a:p>
          <a:p>
            <a:r>
              <a:rPr lang="nb-NO" noProof="0" dirty="0"/>
              <a:t>Ingenting annet skjer samtidig</a:t>
            </a:r>
          </a:p>
          <a:p>
            <a:r>
              <a:rPr lang="nb-NO" noProof="0" dirty="0"/>
              <a:t>Felles trend</a:t>
            </a:r>
          </a:p>
          <a:p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CC612F-45F3-472C-B8CE-F041DC7E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8" name="Oval">
            <a:extLst>
              <a:ext uri="{FF2B5EF4-FFF2-40B4-BE49-F238E27FC236}">
                <a16:creationId xmlns:a16="http://schemas.microsoft.com/office/drawing/2014/main" id="{03FF7C74-150A-41DB-A64B-6CFDBE691B34}"/>
              </a:ext>
            </a:extLst>
          </p:cNvPr>
          <p:cNvSpPr/>
          <p:nvPr/>
        </p:nvSpPr>
        <p:spPr>
          <a:xfrm>
            <a:off x="9302262" y="3636254"/>
            <a:ext cx="1637994" cy="1577950"/>
          </a:xfrm>
          <a:prstGeom prst="ellipse">
            <a:avLst/>
          </a:prstGeom>
          <a:ln w="25400">
            <a:solidFill>
              <a:schemeClr val="accent5">
                <a:hueOff val="457874"/>
                <a:satOff val="-29218"/>
                <a:lumOff val="-29125"/>
              </a:schemeClr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D7340-F49B-4E8F-A7D2-D688C6D9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77" y="1825625"/>
            <a:ext cx="7543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bilde" descr="bilde"/>
          <p:cNvPicPr>
            <a:picLocks/>
          </p:cNvPicPr>
          <p:nvPr/>
        </p:nvPicPr>
        <p:blipFill rotWithShape="1">
          <a:blip r:embed="rId2"/>
          <a:srcRect l="1811" t="2253" r="1445" b="3874"/>
          <a:stretch/>
        </p:blipFill>
        <p:spPr>
          <a:xfrm>
            <a:off x="4990010" y="1690688"/>
            <a:ext cx="6270173" cy="44053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736E6-AD3A-492D-A0BD-1413EB9A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6" name="Eksplisitte antagelser om kontrafaktiske betingelser…">
            <a:extLst>
              <a:ext uri="{FF2B5EF4-FFF2-40B4-BE49-F238E27FC236}">
                <a16:creationId xmlns:a16="http://schemas.microsoft.com/office/drawing/2014/main" id="{DEA1D5EA-8604-472C-A3DE-FC4A6E8A089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6507" y="1847850"/>
            <a:ext cx="3963573" cy="34992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>
                <a:solidFill>
                  <a:srgbClr val="303030"/>
                </a:solidFill>
                <a:latin typeface="Roboto" panose="020B0604020202020204" pitchFamily="2" charset="0"/>
              </a:rPr>
              <a:t>Forskjellen i resultat på kartleggingsprøve før og etter tiltak</a:t>
            </a:r>
          </a:p>
          <a:p>
            <a:r>
              <a:rPr lang="nb-NO" noProof="0" dirty="0">
                <a:solidFill>
                  <a:srgbClr val="303030"/>
                </a:solidFill>
                <a:latin typeface="Roboto" panose="020B0604020202020204" pitchFamily="2" charset="0"/>
              </a:rPr>
              <a:t>Forskjellen i resultat på kartleggingsprøve i for de med og uten vedtak om spesialundervisning </a:t>
            </a:r>
            <a:endParaRPr lang="nb-NO" noProof="0" dirty="0"/>
          </a:p>
        </p:txBody>
      </p:sp>
      <p:sp>
        <p:nvSpPr>
          <p:cNvPr id="9" name="Sannsynliggjøring av indre validitet">
            <a:extLst>
              <a:ext uri="{FF2B5EF4-FFF2-40B4-BE49-F238E27FC236}">
                <a16:creationId xmlns:a16="http://schemas.microsoft.com/office/drawing/2014/main" id="{E1A5FFC7-2836-41E9-91AD-F97488AC2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-eksperimenter: Forskjell-i-forskjeller</a:t>
            </a:r>
          </a:p>
        </p:txBody>
      </p:sp>
    </p:spTree>
    <p:extLst>
      <p:ext uri="{BB962C8B-B14F-4D97-AF65-F5344CB8AC3E}">
        <p14:creationId xmlns:p14="http://schemas.microsoft.com/office/powerpoint/2010/main" val="3428065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736E6-AD3A-492D-A0BD-1413EB9A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9" name="Sannsynliggjøring av indre validitet">
            <a:extLst>
              <a:ext uri="{FF2B5EF4-FFF2-40B4-BE49-F238E27FC236}">
                <a16:creationId xmlns:a16="http://schemas.microsoft.com/office/drawing/2014/main" id="{E1A5FFC7-2836-41E9-91AD-F97488AC2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-eksperimenter: Forskjell-i-forskjeller</a:t>
            </a:r>
          </a:p>
        </p:txBody>
      </p:sp>
      <p:pic>
        <p:nvPicPr>
          <p:cNvPr id="7" name="bilde" descr="bilde">
            <a:extLst>
              <a:ext uri="{FF2B5EF4-FFF2-40B4-BE49-F238E27FC236}">
                <a16:creationId xmlns:a16="http://schemas.microsoft.com/office/drawing/2014/main" id="{B371CD26-D0B3-4EE7-AE64-E103E532BEA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863" t="1559" r="1803" b="4177"/>
          <a:stretch/>
        </p:blipFill>
        <p:spPr>
          <a:xfrm>
            <a:off x="5016136" y="1994263"/>
            <a:ext cx="5991497" cy="4101737"/>
          </a:xfrm>
          <a:prstGeom prst="rect">
            <a:avLst/>
          </a:prstGeom>
        </p:spPr>
      </p:pic>
      <p:pic>
        <p:nvPicPr>
          <p:cNvPr id="22" name="Linje Linje" descr="Linje Linje">
            <a:extLst>
              <a:ext uri="{FF2B5EF4-FFF2-40B4-BE49-F238E27FC236}">
                <a16:creationId xmlns:a16="http://schemas.microsoft.com/office/drawing/2014/main" id="{19CE8509-CA28-4694-9787-2679B4A090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95255" y="3597433"/>
            <a:ext cx="3062040" cy="45719"/>
          </a:xfrm>
          <a:prstGeom prst="rect">
            <a:avLst/>
          </a:prstGeom>
        </p:spPr>
      </p:pic>
      <p:sp>
        <p:nvSpPr>
          <p:cNvPr id="10" name="Eksplisitte antagelser om kontrafaktiske betingelser…">
            <a:extLst>
              <a:ext uri="{FF2B5EF4-FFF2-40B4-BE49-F238E27FC236}">
                <a16:creationId xmlns:a16="http://schemas.microsoft.com/office/drawing/2014/main" id="{8397E419-9BD6-439A-BBB1-A591EA80895E}"/>
              </a:ext>
            </a:extLst>
          </p:cNvPr>
          <p:cNvSpPr txBox="1">
            <a:spLocks/>
          </p:cNvSpPr>
          <p:nvPr/>
        </p:nvSpPr>
        <p:spPr>
          <a:xfrm>
            <a:off x="486507" y="1847850"/>
            <a:ext cx="3963573" cy="349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solidFill>
                  <a:srgbClr val="303030"/>
                </a:solidFill>
                <a:latin typeface="Roboto" panose="020B0604020202020204" pitchFamily="2" charset="0"/>
              </a:rPr>
              <a:t>Forskjellen i resultat på kartleggingsprøve før og etter tiltak</a:t>
            </a:r>
          </a:p>
          <a:p>
            <a:r>
              <a:rPr lang="nb-NO">
                <a:solidFill>
                  <a:srgbClr val="303030"/>
                </a:solidFill>
                <a:latin typeface="Roboto" panose="020B0604020202020204" pitchFamily="2" charset="0"/>
              </a:rPr>
              <a:t>Forskjellen i resultat på kartleggingsprøve i for de med og uten vedtak om spesialundervisning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3713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736E6-AD3A-492D-A0BD-1413EB9A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9" name="Sannsynliggjøring av indre validitet">
            <a:extLst>
              <a:ext uri="{FF2B5EF4-FFF2-40B4-BE49-F238E27FC236}">
                <a16:creationId xmlns:a16="http://schemas.microsoft.com/office/drawing/2014/main" id="{E1A5FFC7-2836-41E9-91AD-F97488AC2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-eksperimenter: Forskjell-i-forskjeller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D28E6E3E-5437-450A-930C-A5E3433C276E}"/>
              </a:ext>
            </a:extLst>
          </p:cNvPr>
          <p:cNvSpPr txBox="1">
            <a:spLocks/>
          </p:cNvSpPr>
          <p:nvPr/>
        </p:nvSpPr>
        <p:spPr>
          <a:xfrm>
            <a:off x="4281231" y="6528928"/>
            <a:ext cx="7775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A9827-806C-4987-8C1F-98A69F84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67" y="1690688"/>
            <a:ext cx="6238312" cy="4459049"/>
          </a:xfrm>
          <a:prstGeom prst="rect">
            <a:avLst/>
          </a:prstGeom>
        </p:spPr>
      </p:pic>
      <p:sp>
        <p:nvSpPr>
          <p:cNvPr id="10" name="Eksplisitte antagelser om kontrafaktiske betingelser…">
            <a:extLst>
              <a:ext uri="{FF2B5EF4-FFF2-40B4-BE49-F238E27FC236}">
                <a16:creationId xmlns:a16="http://schemas.microsoft.com/office/drawing/2014/main" id="{8716A384-6B66-40C1-A56B-2CBF7C425C81}"/>
              </a:ext>
            </a:extLst>
          </p:cNvPr>
          <p:cNvSpPr txBox="1">
            <a:spLocks/>
          </p:cNvSpPr>
          <p:nvPr/>
        </p:nvSpPr>
        <p:spPr>
          <a:xfrm>
            <a:off x="486507" y="1847850"/>
            <a:ext cx="3963573" cy="349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solidFill>
                  <a:srgbClr val="303030"/>
                </a:solidFill>
                <a:latin typeface="Roboto" panose="020B0604020202020204" pitchFamily="2" charset="0"/>
              </a:rPr>
              <a:t>Forskjellen i resultat på kartleggingsprøve før og etter tiltak</a:t>
            </a:r>
          </a:p>
          <a:p>
            <a:r>
              <a:rPr lang="nb-NO">
                <a:solidFill>
                  <a:srgbClr val="303030"/>
                </a:solidFill>
                <a:latin typeface="Roboto" panose="020B0604020202020204" pitchFamily="2" charset="0"/>
              </a:rPr>
              <a:t>Forskjellen i resultat på kartleggingsprøve i for de med og uten vedtak om spesialundervisning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3619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Increased focus on language development in ECEC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nb-NO" noProof="0" dirty="0"/>
              <a:t>Må kunne rettferdiggjøre at barn med vedtak før 1. august 2016 er sammenlignbare med barn som får vedtak etter 1. august 2016 (avbrutt tidsserie)</a:t>
            </a:r>
          </a:p>
          <a:p>
            <a:r>
              <a:rPr lang="nb-NO" noProof="0" dirty="0"/>
              <a:t>Må kunne rettferdiggjøre at forskjellen mellom barn med og uten vedtak er sammenlignbare over tid før tiltak (felles trend) og at endringen etter tiltak skyldes tiltaket og ikke f.eks. endringer i gruppesammensetning (</a:t>
            </a:r>
            <a:r>
              <a:rPr lang="nb-NO" noProof="0" dirty="0" err="1"/>
              <a:t>forskjell-i</a:t>
            </a:r>
            <a:r>
              <a:rPr lang="nb-NO" dirty="0"/>
              <a:t>-forskjeller)</a:t>
            </a:r>
            <a:endParaRPr lang="nb-NO" noProof="0" dirty="0"/>
          </a:p>
          <a:p>
            <a:r>
              <a:rPr lang="nb-NO" noProof="0" dirty="0"/>
              <a:t>Hvordan?</a:t>
            </a:r>
          </a:p>
          <a:p>
            <a:pPr lvl="1"/>
            <a:r>
              <a:rPr lang="nb-NO" noProof="0" dirty="0"/>
              <a:t>Lokal kunnskap	</a:t>
            </a:r>
          </a:p>
          <a:p>
            <a:pPr lvl="1"/>
            <a:r>
              <a:rPr lang="nb-NO" noProof="0" dirty="0"/>
              <a:t>Logikk</a:t>
            </a:r>
          </a:p>
          <a:p>
            <a:pPr lvl="1"/>
            <a:r>
              <a:rPr lang="nb-NO" noProof="0" dirty="0"/>
              <a:t>Smart resonnering</a:t>
            </a:r>
          </a:p>
          <a:p>
            <a:pPr lvl="1"/>
            <a:r>
              <a:rPr lang="nb-NO" noProof="0" dirty="0"/>
              <a:t>Teste antakelsene sine</a:t>
            </a:r>
          </a:p>
          <a:p>
            <a:pPr marL="0" indent="0" defTabSz="295740">
              <a:spcBef>
                <a:spcPts val="2320"/>
              </a:spcBef>
              <a:buNone/>
              <a:defRPr sz="3312"/>
            </a:pPr>
            <a:endParaRPr lang="nb-NO" noProof="0" dirty="0"/>
          </a:p>
          <a:p>
            <a:pPr marL="0" indent="0" defTabSz="295740">
              <a:spcBef>
                <a:spcPts val="2320"/>
              </a:spcBef>
              <a:buNone/>
              <a:defRPr sz="3312"/>
            </a:pPr>
            <a:endParaRPr lang="nb-NO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573318-62AB-476E-8ECD-62753BD9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ABEF9-E88A-4FB9-9844-D3C95F40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Utfordringer</a:t>
            </a:r>
          </a:p>
        </p:txBody>
      </p:sp>
    </p:spTree>
    <p:extLst>
      <p:ext uri="{BB962C8B-B14F-4D97-AF65-F5344CB8AC3E}">
        <p14:creationId xmlns:p14="http://schemas.microsoft.com/office/powerpoint/2010/main" val="2702430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736E6-AD3A-492D-A0BD-1413EB9A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6" name="Eksplisitte antagelser om kontrafaktiske betingelser…">
            <a:extLst>
              <a:ext uri="{FF2B5EF4-FFF2-40B4-BE49-F238E27FC236}">
                <a16:creationId xmlns:a16="http://schemas.microsoft.com/office/drawing/2014/main" id="{DEA1D5EA-8604-472C-A3DE-FC4A6E8A089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6507" y="1847850"/>
            <a:ext cx="3875285" cy="443712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nb-NO" noProof="0" dirty="0"/>
              <a:t>Finne en v</a:t>
            </a:r>
            <a:r>
              <a:rPr lang="nb-NO" noProof="0" dirty="0">
                <a:solidFill>
                  <a:schemeClr val="tx1"/>
                </a:solidFill>
              </a:rPr>
              <a:t>ariabel (IV) som er korrelert med forklaringsvariabel (</a:t>
            </a:r>
            <a:r>
              <a:rPr lang="nb-NO" noProof="0" dirty="0" err="1">
                <a:solidFill>
                  <a:schemeClr val="tx1"/>
                </a:solidFill>
              </a:rPr>
              <a:t>X</a:t>
            </a:r>
            <a:r>
              <a:rPr lang="nb-NO" dirty="0"/>
              <a:t>)</a:t>
            </a:r>
            <a:r>
              <a:rPr lang="nb-NO" noProof="0" dirty="0">
                <a:solidFill>
                  <a:schemeClr val="tx1"/>
                </a:solidFill>
              </a:rPr>
              <a:t> og ikke korrelert med andre variabler som påvirker det som skal forklares (Y)</a:t>
            </a:r>
          </a:p>
          <a:p>
            <a:r>
              <a:rPr lang="nb-NO" noProof="0" dirty="0">
                <a:solidFill>
                  <a:schemeClr val="tx1"/>
                </a:solidFill>
              </a:rPr>
              <a:t>Instrumentet skal ikke ha noen effekt på Y utenom effekten den har gjennom </a:t>
            </a:r>
            <a:r>
              <a:rPr lang="nb-NO" noProof="0" dirty="0" err="1">
                <a:solidFill>
                  <a:schemeClr val="tx1"/>
                </a:solidFill>
              </a:rPr>
              <a:t>X</a:t>
            </a:r>
            <a:endParaRPr lang="nb-NO" noProof="0" dirty="0">
              <a:solidFill>
                <a:schemeClr val="tx1"/>
              </a:solidFill>
            </a:endParaRPr>
          </a:p>
          <a:p>
            <a:r>
              <a:rPr lang="nb-NO" noProof="0" dirty="0"/>
              <a:t>IV “renser” estimatet for andre påvirkninger og gir effekt av </a:t>
            </a:r>
            <a:r>
              <a:rPr lang="nb-NO" noProof="0" dirty="0" err="1"/>
              <a:t>X</a:t>
            </a:r>
            <a:r>
              <a:rPr lang="nb-NO" noProof="0" dirty="0"/>
              <a:t> på Y</a:t>
            </a:r>
            <a:endParaRPr lang="nb-NO" noProof="0" dirty="0">
              <a:solidFill>
                <a:schemeClr val="tx1"/>
              </a:solidFill>
            </a:endParaRPr>
          </a:p>
        </p:txBody>
      </p:sp>
      <p:sp>
        <p:nvSpPr>
          <p:cNvPr id="9" name="Sannsynliggjøring av indre validitet">
            <a:extLst>
              <a:ext uri="{FF2B5EF4-FFF2-40B4-BE49-F238E27FC236}">
                <a16:creationId xmlns:a16="http://schemas.microsoft.com/office/drawing/2014/main" id="{E1A5FFC7-2836-41E9-91AD-F97488AC2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573024"/>
            <a:ext cx="11037277" cy="11176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-eksperimenter: Instrumentvariabel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D28E6E3E-5437-450A-930C-A5E3433C276E}"/>
              </a:ext>
            </a:extLst>
          </p:cNvPr>
          <p:cNvSpPr txBox="1">
            <a:spLocks/>
          </p:cNvSpPr>
          <p:nvPr/>
        </p:nvSpPr>
        <p:spPr>
          <a:xfrm>
            <a:off x="4281231" y="6528928"/>
            <a:ext cx="7775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sp>
        <p:nvSpPr>
          <p:cNvPr id="10" name="Eksplisitte antagelser om kontrafaktiske betingelser…">
            <a:extLst>
              <a:ext uri="{FF2B5EF4-FFF2-40B4-BE49-F238E27FC236}">
                <a16:creationId xmlns:a16="http://schemas.microsoft.com/office/drawing/2014/main" id="{36ECFF71-ACC4-4D2B-97D5-3ED5B54A6569}"/>
              </a:ext>
            </a:extLst>
          </p:cNvPr>
          <p:cNvSpPr txBox="1">
            <a:spLocks/>
          </p:cNvSpPr>
          <p:nvPr/>
        </p:nvSpPr>
        <p:spPr>
          <a:xfrm>
            <a:off x="5284480" y="1832434"/>
            <a:ext cx="56357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Mer </a:t>
            </a:r>
            <a:r>
              <a:rPr lang="en-US" dirty="0" err="1"/>
              <a:t>sannsynlig</a:t>
            </a:r>
            <a:r>
              <a:rPr lang="en-US" dirty="0"/>
              <a:t> å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tiltak</a:t>
            </a:r>
            <a:r>
              <a:rPr lang="en-US" dirty="0"/>
              <a:t> om </a:t>
            </a:r>
            <a:r>
              <a:rPr lang="en-US" dirty="0" err="1"/>
              <a:t>spesialundervisning</a:t>
            </a:r>
            <a:r>
              <a:rPr lang="en-US" dirty="0"/>
              <a:t> </a:t>
            </a:r>
            <a:r>
              <a:rPr lang="en-US" dirty="0" err="1"/>
              <a:t>hvis</a:t>
            </a:r>
            <a:r>
              <a:rPr lang="en-US" dirty="0"/>
              <a:t> </a:t>
            </a:r>
            <a:r>
              <a:rPr lang="en-US" dirty="0" err="1"/>
              <a:t>kommunen</a:t>
            </a:r>
            <a:r>
              <a:rPr lang="en-US" dirty="0"/>
              <a:t> har </a:t>
            </a:r>
            <a:r>
              <a:rPr lang="en-US" dirty="0" err="1"/>
              <a:t>høy</a:t>
            </a:r>
            <a:r>
              <a:rPr lang="en-US" dirty="0"/>
              <a:t> PPT-</a:t>
            </a:r>
            <a:r>
              <a:rPr lang="en-US" dirty="0" err="1"/>
              <a:t>tetthet</a:t>
            </a:r>
            <a:endParaRPr lang="en-US" dirty="0"/>
          </a:p>
          <a:p>
            <a:r>
              <a:rPr lang="en-US" dirty="0" err="1"/>
              <a:t>Hvis</a:t>
            </a:r>
            <a:r>
              <a:rPr lang="en-US" dirty="0"/>
              <a:t> PPT-</a:t>
            </a:r>
            <a:r>
              <a:rPr lang="en-US" dirty="0" err="1"/>
              <a:t>tetthet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er </a:t>
            </a:r>
            <a:r>
              <a:rPr lang="en-US" dirty="0" err="1"/>
              <a:t>relatert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annet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påvirker</a:t>
            </a:r>
            <a:r>
              <a:rPr lang="en-US" dirty="0"/>
              <a:t> </a:t>
            </a:r>
            <a:r>
              <a:rPr lang="en-US" dirty="0" err="1"/>
              <a:t>resultater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kartleggingsprøver</a:t>
            </a:r>
            <a:r>
              <a:rPr lang="en-US" dirty="0"/>
              <a:t>, </a:t>
            </a:r>
            <a:r>
              <a:rPr lang="en-US" dirty="0" err="1"/>
              <a:t>annet</a:t>
            </a:r>
            <a:r>
              <a:rPr lang="en-US" dirty="0"/>
              <a:t> </a:t>
            </a:r>
            <a:r>
              <a:rPr lang="en-US" dirty="0" err="1"/>
              <a:t>enn</a:t>
            </a:r>
            <a:r>
              <a:rPr lang="en-US" dirty="0"/>
              <a:t> å </a:t>
            </a:r>
            <a:r>
              <a:rPr lang="en-US" dirty="0" err="1"/>
              <a:t>øke</a:t>
            </a:r>
            <a:r>
              <a:rPr lang="en-US" dirty="0"/>
              <a:t> </a:t>
            </a:r>
            <a:r>
              <a:rPr lang="en-US" dirty="0" err="1"/>
              <a:t>andel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får</a:t>
            </a:r>
            <a:r>
              <a:rPr lang="en-US" dirty="0"/>
              <a:t> </a:t>
            </a:r>
            <a:r>
              <a:rPr lang="en-US" dirty="0" err="1"/>
              <a:t>tiltak</a:t>
            </a:r>
            <a:r>
              <a:rPr lang="en-US" dirty="0"/>
              <a:t> om </a:t>
            </a:r>
            <a:r>
              <a:rPr lang="en-US" dirty="0" err="1"/>
              <a:t>spesialundervisning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IV-</a:t>
            </a:r>
            <a:r>
              <a:rPr lang="en-US" dirty="0" err="1"/>
              <a:t>variabel</a:t>
            </a:r>
            <a:endParaRPr lang="en-US" dirty="0"/>
          </a:p>
          <a:p>
            <a:r>
              <a:rPr lang="en-US" dirty="0" err="1"/>
              <a:t>Sannsynlig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434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noProof="0" dirty="0"/>
              <a:t>Beskrivende forskning</a:t>
            </a:r>
            <a:br>
              <a:rPr lang="nb-NO" noProof="0" dirty="0"/>
            </a:br>
            <a:r>
              <a:rPr lang="nb-NO" noProof="0" dirty="0"/>
              <a:t>Eksempel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5380524F-1947-4066-9AF0-173253BD765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326" t="2689" r="2271" b="4076"/>
          <a:stretch/>
        </p:blipFill>
        <p:spPr>
          <a:xfrm>
            <a:off x="1184366" y="1690687"/>
            <a:ext cx="4432663" cy="4056969"/>
          </a:xfrm>
          <a:prstGeom prst="rect">
            <a:avLst/>
          </a:prstGeom>
        </p:spPr>
      </p:pic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84134727-B1AA-4B17-8450-A4C283C0D07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919" t="7421" r="3094" b="12751"/>
          <a:stretch/>
        </p:blipFill>
        <p:spPr>
          <a:xfrm>
            <a:off x="6574973" y="1489165"/>
            <a:ext cx="4005941" cy="161946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50416C-ED16-44F2-B373-83776987EC69}"/>
              </a:ext>
            </a:extLst>
          </p:cNvPr>
          <p:cNvSpPr txBox="1">
            <a:spLocks/>
          </p:cNvSpPr>
          <p:nvPr/>
        </p:nvSpPr>
        <p:spPr>
          <a:xfrm>
            <a:off x="5960706" y="3749368"/>
            <a:ext cx="5758343" cy="1705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Hvor stor er forskjellen i testskårer (avhengig variabel: Y) mellom barn fra rike og fattige familier (uavhengig variabel: </a:t>
            </a:r>
            <a:r>
              <a:rPr lang="nb-NO" dirty="0" err="1"/>
              <a:t>X</a:t>
            </a:r>
            <a:r>
              <a:rPr lang="nb-NO" dirty="0"/>
              <a:t>) i ulike land?</a:t>
            </a:r>
          </a:p>
          <a:p>
            <a:pPr lvl="1"/>
            <a:r>
              <a:rPr lang="nb-NO" dirty="0"/>
              <a:t>Data: Testskårer (ILSA), foreldrerapport om inntekt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6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736E6-AD3A-492D-A0BD-1413EB9A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6" name="Eksplisitte antagelser om kontrafaktiske betingelser…">
            <a:extLst>
              <a:ext uri="{FF2B5EF4-FFF2-40B4-BE49-F238E27FC236}">
                <a16:creationId xmlns:a16="http://schemas.microsoft.com/office/drawing/2014/main" id="{DEA1D5EA-8604-472C-A3DE-FC4A6E8A089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6508" y="1847850"/>
            <a:ext cx="33586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>
                <a:solidFill>
                  <a:schemeClr val="tx1"/>
                </a:solidFill>
              </a:rPr>
              <a:t>Tiltak bestemmes av en grense</a:t>
            </a:r>
          </a:p>
          <a:p>
            <a:r>
              <a:rPr lang="nb-NO" noProof="0" dirty="0">
                <a:solidFill>
                  <a:schemeClr val="tx1"/>
                </a:solidFill>
              </a:rPr>
              <a:t>Sammenligning av de som er rett over og rett under grensen gir effekten av tiltaket</a:t>
            </a:r>
          </a:p>
        </p:txBody>
      </p:sp>
      <p:sp>
        <p:nvSpPr>
          <p:cNvPr id="9" name="Sannsynliggjøring av indre validitet">
            <a:extLst>
              <a:ext uri="{FF2B5EF4-FFF2-40B4-BE49-F238E27FC236}">
                <a16:creationId xmlns:a16="http://schemas.microsoft.com/office/drawing/2014/main" id="{E1A5FFC7-2836-41E9-91AD-F97488AC2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573024"/>
            <a:ext cx="11037277" cy="11176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-eksperimenter: Regresjonsdiskontinuitet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D28E6E3E-5437-450A-930C-A5E3433C276E}"/>
              </a:ext>
            </a:extLst>
          </p:cNvPr>
          <p:cNvSpPr txBox="1">
            <a:spLocks/>
          </p:cNvSpPr>
          <p:nvPr/>
        </p:nvSpPr>
        <p:spPr>
          <a:xfrm>
            <a:off x="4281231" y="6528928"/>
            <a:ext cx="7775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D8CCB-E025-4336-A6EB-03DEF3CC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39" y="1839035"/>
            <a:ext cx="5632207" cy="41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736E6-AD3A-492D-A0BD-1413EB9A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6" name="Eksplisitte antagelser om kontrafaktiske betingelser…">
            <a:extLst>
              <a:ext uri="{FF2B5EF4-FFF2-40B4-BE49-F238E27FC236}">
                <a16:creationId xmlns:a16="http://schemas.microsoft.com/office/drawing/2014/main" id="{DEA1D5EA-8604-472C-A3DE-FC4A6E8A089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6508" y="1847850"/>
            <a:ext cx="33586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>
                <a:solidFill>
                  <a:schemeClr val="tx1"/>
                </a:solidFill>
              </a:rPr>
              <a:t>De som skårer under grensen på en pretest får tiltak om spesialundervisning </a:t>
            </a:r>
          </a:p>
          <a:p>
            <a:r>
              <a:rPr lang="nb-NO" noProof="0" dirty="0"/>
              <a:t>Sammenligne de som akkurat kom over grensen med de som akkurat kom under</a:t>
            </a:r>
            <a:endParaRPr lang="nb-NO" noProof="0" dirty="0">
              <a:solidFill>
                <a:schemeClr val="tx1"/>
              </a:solidFill>
            </a:endParaRPr>
          </a:p>
        </p:txBody>
      </p:sp>
      <p:sp>
        <p:nvSpPr>
          <p:cNvPr id="9" name="Sannsynliggjøring av indre validitet">
            <a:extLst>
              <a:ext uri="{FF2B5EF4-FFF2-40B4-BE49-F238E27FC236}">
                <a16:creationId xmlns:a16="http://schemas.microsoft.com/office/drawing/2014/main" id="{E1A5FFC7-2836-41E9-91AD-F97488AC2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573024"/>
            <a:ext cx="11037277" cy="11176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-eksperimenter: Regresjonsdiskontinuitet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D28E6E3E-5437-450A-930C-A5E3433C276E}"/>
              </a:ext>
            </a:extLst>
          </p:cNvPr>
          <p:cNvSpPr txBox="1">
            <a:spLocks/>
          </p:cNvSpPr>
          <p:nvPr/>
        </p:nvSpPr>
        <p:spPr>
          <a:xfrm>
            <a:off x="4281231" y="6528928"/>
            <a:ext cx="7775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541A3-130C-477C-B6A8-1D0CEABF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6" y="1611322"/>
            <a:ext cx="69246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9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Resultat –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defTabSz="180015">
              <a:lnSpc>
                <a:spcPts val="9281"/>
              </a:lnSpc>
              <a:defRPr sz="5376"/>
            </a:pPr>
            <a:r>
              <a:rPr lang="nb-NO" noProof="0" dirty="0" err="1"/>
              <a:t>Kvasi</a:t>
            </a:r>
            <a:r>
              <a:rPr lang="nb-NO" noProof="0" dirty="0"/>
              <a:t>-eksperimenter: Et eksempel</a:t>
            </a:r>
            <a:endParaRPr lang="nb-NO" noProof="0" dirty="0">
              <a:solidFill>
                <a:srgbClr val="000000"/>
              </a:solidFill>
            </a:endParaRPr>
          </a:p>
        </p:txBody>
      </p:sp>
      <p:pic>
        <p:nvPicPr>
          <p:cNvPr id="472" name="bilde" descr="bilde"/>
          <p:cNvPicPr>
            <a:picLocks/>
          </p:cNvPicPr>
          <p:nvPr/>
        </p:nvPicPr>
        <p:blipFill rotWithShape="1">
          <a:blip r:embed="rId2"/>
          <a:srcRect l="4870" t="1068" r="2804" b="4627"/>
          <a:stretch/>
        </p:blipFill>
        <p:spPr>
          <a:xfrm>
            <a:off x="7715794" y="1907177"/>
            <a:ext cx="3638006" cy="42410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347D0A-67A3-4725-AD8B-7B01BAAB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D73BA95D-4FC0-440A-9B1F-AE5DB4EC2FE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921" t="4474" r="1916" b="4609"/>
          <a:stretch/>
        </p:blipFill>
        <p:spPr>
          <a:xfrm>
            <a:off x="838200" y="2002970"/>
            <a:ext cx="5527766" cy="2020389"/>
          </a:xfrm>
          <a:prstGeom prst="rect">
            <a:avLst/>
          </a:prstGeom>
        </p:spPr>
      </p:pic>
      <p:pic>
        <p:nvPicPr>
          <p:cNvPr id="7" name="bilde" descr="bilde">
            <a:extLst>
              <a:ext uri="{FF2B5EF4-FFF2-40B4-BE49-F238E27FC236}">
                <a16:creationId xmlns:a16="http://schemas.microsoft.com/office/drawing/2014/main" id="{BAC6CD6E-0878-4AE7-A5C4-7C229D16C47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1286" t="2551" r="1821" b="8363"/>
          <a:stretch/>
        </p:blipFill>
        <p:spPr>
          <a:xfrm>
            <a:off x="252549" y="4554583"/>
            <a:ext cx="6662057" cy="128886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bilde" descr="bil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20" y="869534"/>
            <a:ext cx="7372642" cy="5486816"/>
          </a:xfrm>
          <a:prstGeom prst="rect">
            <a:avLst/>
          </a:prstGeom>
          <a:ln w="88900">
            <a:miter lim="4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D155B-71C5-4B48-A581-0A43520B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ilde" descr="bil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99" y="851296"/>
            <a:ext cx="7371759" cy="5505054"/>
          </a:xfrm>
          <a:prstGeom prst="rect">
            <a:avLst/>
          </a:prstGeom>
          <a:ln w="88900">
            <a:miter lim="4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29D3B-81B2-45FF-B537-109B2F42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ake-ho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 err="1"/>
              <a:t>Take-home</a:t>
            </a:r>
            <a:endParaRPr lang="nb-NO" noProof="0" dirty="0"/>
          </a:p>
        </p:txBody>
      </p:sp>
      <p:sp>
        <p:nvSpPr>
          <p:cNvPr id="594" name="Quasi-experiment - no randomizatio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 err="1"/>
              <a:t>Kvasi</a:t>
            </a:r>
            <a:r>
              <a:rPr lang="nb-NO" noProof="0" dirty="0"/>
              <a:t>-eksperimenter har ikke randomisering</a:t>
            </a:r>
          </a:p>
          <a:p>
            <a:r>
              <a:rPr lang="nb-NO" noProof="0" dirty="0"/>
              <a:t>Må identifisere trusler- tenke smart, kjenne kontekst, kjenne data</a:t>
            </a:r>
          </a:p>
          <a:p>
            <a:r>
              <a:rPr lang="nb-NO" noProof="0" dirty="0"/>
              <a:t>«</a:t>
            </a:r>
            <a:r>
              <a:rPr lang="nb-NO" noProof="0" dirty="0" err="1"/>
              <a:t>When</a:t>
            </a:r>
            <a:r>
              <a:rPr lang="nb-NO" noProof="0" dirty="0"/>
              <a:t> it </a:t>
            </a:r>
            <a:r>
              <a:rPr lang="nb-NO" noProof="0" dirty="0" err="1"/>
              <a:t>comes</a:t>
            </a:r>
            <a:r>
              <a:rPr lang="nb-NO" noProof="0" dirty="0"/>
              <a:t> to </a:t>
            </a:r>
            <a:r>
              <a:rPr lang="nb-NO" noProof="0" dirty="0" err="1"/>
              <a:t>causal</a:t>
            </a:r>
            <a:r>
              <a:rPr lang="nb-NO" noProof="0" dirty="0"/>
              <a:t> </a:t>
            </a:r>
            <a:r>
              <a:rPr lang="nb-NO" noProof="0" dirty="0" err="1"/>
              <a:t>inference</a:t>
            </a:r>
            <a:r>
              <a:rPr lang="nb-NO" noProof="0" dirty="0"/>
              <a:t> from </a:t>
            </a:r>
            <a:r>
              <a:rPr lang="nb-NO" noProof="0" dirty="0" err="1"/>
              <a:t>quasi-experiments</a:t>
            </a:r>
            <a:r>
              <a:rPr lang="nb-NO" noProof="0" dirty="0"/>
              <a:t>, design </a:t>
            </a:r>
            <a:r>
              <a:rPr lang="nb-NO" noProof="0" dirty="0" err="1"/>
              <a:t>rules</a:t>
            </a:r>
            <a:r>
              <a:rPr lang="nb-NO" noProof="0" dirty="0"/>
              <a:t>, not </a:t>
            </a:r>
            <a:r>
              <a:rPr lang="nb-NO" noProof="0" dirty="0" err="1"/>
              <a:t>statistics</a:t>
            </a:r>
            <a:r>
              <a:rPr lang="nb-NO" noProof="0" dirty="0"/>
              <a:t>» (</a:t>
            </a:r>
            <a:r>
              <a:rPr lang="nb-NO" noProof="0" dirty="0" err="1"/>
              <a:t>Shadish</a:t>
            </a:r>
            <a:r>
              <a:rPr lang="nb-NO" noProof="0" dirty="0"/>
              <a:t> &amp; Cook, 1999) »</a:t>
            </a:r>
          </a:p>
        </p:txBody>
      </p:sp>
      <p:pic>
        <p:nvPicPr>
          <p:cNvPr id="595" name="bilde" descr="bil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">
            <a:off x="8983816" y="4280444"/>
            <a:ext cx="1244416" cy="191753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96" name="bilde" descr="bil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1516243" y="4237065"/>
            <a:ext cx="1157380" cy="176984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BE0C0-0801-4B41-A305-DB7F392C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A4F642-864A-45D5-869C-507D9AFE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98" y="3860031"/>
            <a:ext cx="1499570" cy="23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 advAuto="0"/>
      <p:bldP spid="59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noProof="0" dirty="0"/>
              <a:t>Beskrivende forskning</a:t>
            </a:r>
            <a:br>
              <a:rPr lang="nb-NO" noProof="0" dirty="0"/>
            </a:br>
            <a:r>
              <a:rPr lang="nb-NO" noProof="0" dirty="0"/>
              <a:t>Hvordan? </a:t>
            </a:r>
            <a:r>
              <a:rPr lang="nb-NO" noProof="0" dirty="0">
                <a:sym typeface="Wingdings" panose="05000000000000000000" pitchFamily="2" charset="2"/>
              </a:rPr>
              <a:t> Hvorfor?</a:t>
            </a:r>
            <a:endParaRPr lang="nb-NO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B990-CA6D-4B79-939F-79CDEBFB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/>
              <a:t>Hva er problemstillingen?</a:t>
            </a:r>
          </a:p>
          <a:p>
            <a:r>
              <a:rPr lang="nb-NO" noProof="0" dirty="0"/>
              <a:t>Er metoden egnet?</a:t>
            </a:r>
          </a:p>
          <a:p>
            <a:pPr lvl="1"/>
            <a:r>
              <a:rPr lang="nb-NO" noProof="0" dirty="0"/>
              <a:t>Kvaliteten på svaret avhenger av kvaliteten på studien</a:t>
            </a:r>
          </a:p>
          <a:p>
            <a:pPr lvl="1"/>
            <a:r>
              <a:rPr lang="nb-NO" noProof="0" dirty="0"/>
              <a:t>Validitet – er metoden valid for å gi et svar på spørsmålet?</a:t>
            </a:r>
          </a:p>
          <a:p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9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noProof="0" dirty="0" err="1"/>
              <a:t>Årsaksforskning</a:t>
            </a:r>
            <a:r>
              <a:rPr lang="nb-NO" noProof="0" dirty="0"/>
              <a:t> / Effektstudier</a:t>
            </a:r>
            <a:br>
              <a:rPr lang="nb-NO" noProof="0" dirty="0"/>
            </a:br>
            <a:r>
              <a:rPr lang="nb-NO" noProof="0" dirty="0"/>
              <a:t>Eksempel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4E65FE00-58E6-4904-B00D-086E69919E7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42" t="3475" r="3049" b="4830"/>
          <a:stretch/>
        </p:blipFill>
        <p:spPr>
          <a:xfrm>
            <a:off x="766353" y="1854736"/>
            <a:ext cx="5207727" cy="4328350"/>
          </a:xfrm>
          <a:prstGeom prst="rect">
            <a:avLst/>
          </a:prstGeom>
        </p:spPr>
      </p:pic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2DA9D0F0-E907-450E-ADD1-AA0721DE375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807" t="5125" r="2614" b="10813"/>
          <a:stretch/>
        </p:blipFill>
        <p:spPr>
          <a:xfrm>
            <a:off x="6392089" y="1976846"/>
            <a:ext cx="5207727" cy="20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5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C58-F37E-4C89-95E9-A4A90267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noProof="0" dirty="0" err="1"/>
              <a:t>Årsaksforskning</a:t>
            </a:r>
            <a:r>
              <a:rPr lang="nb-NO" noProof="0" dirty="0"/>
              <a:t> / Effektstudier</a:t>
            </a:r>
            <a:br>
              <a:rPr lang="nb-NO" noProof="0" dirty="0"/>
            </a:br>
            <a:r>
              <a:rPr lang="nb-NO" noProof="0" dirty="0"/>
              <a:t>Eksempel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5D0E4-73C6-41F2-AB23-57919439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D851D-4EB0-4C9E-9201-BBFC1006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902" y="2241395"/>
            <a:ext cx="5718717" cy="3800631"/>
          </a:xfrm>
        </p:spPr>
        <p:txBody>
          <a:bodyPr/>
          <a:lstStyle/>
          <a:p>
            <a:pPr marL="0" indent="0">
              <a:buNone/>
            </a:pPr>
            <a:r>
              <a:rPr lang="nb-NO" noProof="0" dirty="0"/>
              <a:t>&lt;- Hypotese om årsaksforhold</a:t>
            </a:r>
          </a:p>
          <a:p>
            <a:endParaRPr lang="nb-NO" noProof="0" dirty="0"/>
          </a:p>
          <a:p>
            <a:endParaRPr lang="nb-NO" noProof="0" dirty="0"/>
          </a:p>
          <a:p>
            <a:endParaRPr lang="nb-NO" noProof="0" dirty="0"/>
          </a:p>
          <a:p>
            <a:pPr marL="0" indent="0">
              <a:buNone/>
            </a:pPr>
            <a:r>
              <a:rPr lang="nb-NO" noProof="0" dirty="0"/>
              <a:t>&lt;- Operasjonalisering av utfall (å gjøre et teoretisk begrep til en målbar størrelse)</a:t>
            </a:r>
          </a:p>
        </p:txBody>
      </p:sp>
      <p:pic>
        <p:nvPicPr>
          <p:cNvPr id="8" name="bilde" descr="bilde">
            <a:extLst>
              <a:ext uri="{FF2B5EF4-FFF2-40B4-BE49-F238E27FC236}">
                <a16:creationId xmlns:a16="http://schemas.microsoft.com/office/drawing/2014/main" id="{37C1EFF6-5EEA-430A-84F0-F836204057A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936" t="3016" r="3348" b="6307"/>
          <a:stretch/>
        </p:blipFill>
        <p:spPr>
          <a:xfrm>
            <a:off x="487679" y="1828800"/>
            <a:ext cx="5460275" cy="42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28436</TotalTime>
  <Words>3203</Words>
  <Application>Microsoft Office PowerPoint</Application>
  <PresentationFormat>Widescreen</PresentationFormat>
  <Paragraphs>511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Cambria</vt:lpstr>
      <vt:lpstr>Roboto</vt:lpstr>
      <vt:lpstr>Times New Roman</vt:lpstr>
      <vt:lpstr>Office Theme</vt:lpstr>
      <vt:lpstr>Forskningsdesign: Eksperimentelle og kvasieksperimentelle. Indre validitet</vt:lpstr>
      <vt:lpstr>I dag </vt:lpstr>
      <vt:lpstr>Beskrivelser vs. årsaker</vt:lpstr>
      <vt:lpstr>Beskrivende forskning Eksempel</vt:lpstr>
      <vt:lpstr>Beskrivende forskning Eksempel</vt:lpstr>
      <vt:lpstr>Beskrivende forskning Eksempel</vt:lpstr>
      <vt:lpstr>Beskrivende forskning Hvordan?  Hvorfor?</vt:lpstr>
      <vt:lpstr>Årsaksforskning / Effektstudier Eksempel</vt:lpstr>
      <vt:lpstr>Årsaksforskning / Effektstudier Eksempel</vt:lpstr>
      <vt:lpstr>Årsaksforskning / Effektstudier</vt:lpstr>
      <vt:lpstr>Årsaksforskning / Effektstudier Kausalitet: Litt historie</vt:lpstr>
      <vt:lpstr>Årsaksforskning / Effektstudier To perspektiver</vt:lpstr>
      <vt:lpstr>Årsaksforskning / Effektstudier</vt:lpstr>
      <vt:lpstr>Potential outcomes</vt:lpstr>
      <vt:lpstr>Potential outcomes</vt:lpstr>
      <vt:lpstr>Det perfekte eksperiment </vt:lpstr>
      <vt:lpstr>Det perfekte eksperiment </vt:lpstr>
      <vt:lpstr>Det perfekte eksperiment </vt:lpstr>
      <vt:lpstr>Potential outcomes</vt:lpstr>
      <vt:lpstr>Validitet</vt:lpstr>
      <vt:lpstr>Validitet</vt:lpstr>
      <vt:lpstr>Indre validitet</vt:lpstr>
      <vt:lpstr>Trusler mot indre validitet</vt:lpstr>
      <vt:lpstr>Trusler mot indre validitet</vt:lpstr>
      <vt:lpstr>Trusler mot indre validitet</vt:lpstr>
      <vt:lpstr>Trusler mot indre validitet</vt:lpstr>
      <vt:lpstr>Trusler mot indre validitet</vt:lpstr>
      <vt:lpstr>Ta-med-hjem</vt:lpstr>
      <vt:lpstr>Gode design for effektstudier</vt:lpstr>
      <vt:lpstr>Eksperiment</vt:lpstr>
      <vt:lpstr>Eksperiment</vt:lpstr>
      <vt:lpstr>Eksperiment</vt:lpstr>
      <vt:lpstr>Eksperiment: Eksempel  </vt:lpstr>
      <vt:lpstr>Nest-best-løsning: Randomized Controlled Trial (RCT)  </vt:lpstr>
      <vt:lpstr>Typer eksperiment -uten eller med premål</vt:lpstr>
      <vt:lpstr>Eksperiment</vt:lpstr>
      <vt:lpstr>Eksperiment</vt:lpstr>
      <vt:lpstr>1+1  Om prosjektet </vt:lpstr>
      <vt:lpstr>Om prosjektet</vt:lpstr>
      <vt:lpstr>1+1  Om prosjektet: Datainnsamling </vt:lpstr>
      <vt:lpstr>Eksperiment - begrensninger</vt:lpstr>
      <vt:lpstr>Eksperiment – trusler og fallgruver</vt:lpstr>
      <vt:lpstr>PowerPoint Presentation</vt:lpstr>
      <vt:lpstr>Ta-med-hjem</vt:lpstr>
      <vt:lpstr>Kvasi-eksperiment</vt:lpstr>
      <vt:lpstr>Kvasi-eksperiment</vt:lpstr>
      <vt:lpstr>Kvasi-eksperiment</vt:lpstr>
      <vt:lpstr>Kvasi-eksperiment – post-test design med ikke ekvivalente grupper («Sloppy»)</vt:lpstr>
      <vt:lpstr>Kvasi-eksperiment – pre-post-test design uten kontrollgruppe («Sloppy»)</vt:lpstr>
      <vt:lpstr>Kvasi-eksperiment – kan vi gjøre det bedre?</vt:lpstr>
      <vt:lpstr>Kvasi-eksperiment – eksempel</vt:lpstr>
      <vt:lpstr>Kvasi-eksperimenter: Avbrutt tidsserie</vt:lpstr>
      <vt:lpstr>Men… hva om noe annet skjedde samtidig?</vt:lpstr>
      <vt:lpstr>Kvasi-eksperimenter: Forskjell-i-forskjeller</vt:lpstr>
      <vt:lpstr>Kvasi-eksperimenter: Forskjell-i-forskjeller</vt:lpstr>
      <vt:lpstr>Kvasi-eksperimenter: Forskjell-i-forskjeller</vt:lpstr>
      <vt:lpstr>Kvasi-eksperimenter: Forskjell-i-forskjeller</vt:lpstr>
      <vt:lpstr>Utfordringer</vt:lpstr>
      <vt:lpstr>Kvasi-eksperimenter: Instrumentvariabel</vt:lpstr>
      <vt:lpstr>Kvasi-eksperimenter: Regresjonsdiskontinuitet</vt:lpstr>
      <vt:lpstr>Kvasi-eksperimenter: Regresjonsdiskontinuitet</vt:lpstr>
      <vt:lpstr>Kvasi-eksperimenter: Et eksempel</vt:lpstr>
      <vt:lpstr>PowerPoint Presentation</vt:lpstr>
      <vt:lpstr>PowerPoint Presentation</vt:lpstr>
      <vt:lpstr>Take-home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Astrid Marie Jorde Sandsør / NIFU</dc:creator>
  <cp:lastModifiedBy>Astrid Marie Jorde Sandsør / NIFU</cp:lastModifiedBy>
  <cp:revision>179</cp:revision>
  <dcterms:created xsi:type="dcterms:W3CDTF">2020-11-12T10:55:55Z</dcterms:created>
  <dcterms:modified xsi:type="dcterms:W3CDTF">2021-10-28T07:09:38Z</dcterms:modified>
</cp:coreProperties>
</file>